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2874" y="1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2/6/2025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7986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2/6/2025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102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2/6/2025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410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2/6/2025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1079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2/6/2025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319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2/6/2025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669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2/6/2025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4049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2/6/2025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0225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2/6/2025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80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2/6/2025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29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2/6/2025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21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2/6/2025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62534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AA36-E694-7D77-2F8E-DFBD4F9C5439}"/>
              </a:ext>
            </a:extLst>
          </p:cNvPr>
          <p:cNvSpPr>
            <a:spLocks noGrp="1"/>
          </p:cNvSpPr>
          <p:nvPr>
            <p:ph type="ctrTitle" idx="4294967295"/>
          </p:nvPr>
        </p:nvSpPr>
        <p:spPr>
          <a:xfrm>
            <a:off x="1320471" y="1268227"/>
            <a:ext cx="7497229" cy="1994759"/>
          </a:xfrm>
        </p:spPr>
        <p:txBody>
          <a:bodyPr/>
          <a:lstStyle/>
          <a:p>
            <a:r>
              <a:rPr lang="en-US" dirty="0"/>
              <a:t>Less than a 100 cases worldwide</a:t>
            </a:r>
          </a:p>
        </p:txBody>
      </p:sp>
      <p:sp>
        <p:nvSpPr>
          <p:cNvPr id="3" name="Subtitle 2">
            <a:extLst>
              <a:ext uri="{FF2B5EF4-FFF2-40B4-BE49-F238E27FC236}">
                <a16:creationId xmlns:a16="http://schemas.microsoft.com/office/drawing/2014/main" id="{24F0D7F1-3832-CB9F-BD2D-D9B0CAE29A11}"/>
              </a:ext>
            </a:extLst>
          </p:cNvPr>
          <p:cNvSpPr>
            <a:spLocks noGrp="1"/>
          </p:cNvSpPr>
          <p:nvPr>
            <p:ph type="subTitle" idx="4294967295"/>
          </p:nvPr>
        </p:nvSpPr>
        <p:spPr>
          <a:xfrm rot="10800000" flipV="1">
            <a:off x="1953426" y="2084382"/>
            <a:ext cx="5357813" cy="1344618"/>
          </a:xfrm>
        </p:spPr>
        <p:txBody>
          <a:bodyPr>
            <a:normAutofit fontScale="92500" lnSpcReduction="10000"/>
          </a:bodyPr>
          <a:lstStyle/>
          <a:p>
            <a:r>
              <a:rPr lang="en-US" b="1" u="sng" dirty="0"/>
              <a:t>BAM Syndrome</a:t>
            </a:r>
          </a:p>
          <a:p>
            <a:r>
              <a:rPr lang="en-US" dirty="0" err="1"/>
              <a:t>Dr</a:t>
            </a:r>
            <a:r>
              <a:rPr lang="en-US" dirty="0"/>
              <a:t> Ahmed </a:t>
            </a:r>
            <a:r>
              <a:rPr lang="en-US" dirty="0" err="1"/>
              <a:t>Refaie</a:t>
            </a:r>
            <a:r>
              <a:rPr lang="en-US" dirty="0"/>
              <a:t>, </a:t>
            </a:r>
            <a:r>
              <a:rPr lang="en-US" dirty="0" err="1"/>
              <a:t>Dr</a:t>
            </a:r>
            <a:r>
              <a:rPr lang="en-US" dirty="0"/>
              <a:t> Ahmed Al </a:t>
            </a:r>
            <a:r>
              <a:rPr lang="en-US" dirty="0" err="1"/>
              <a:t>Fadhly</a:t>
            </a:r>
            <a:r>
              <a:rPr lang="en-US" dirty="0"/>
              <a:t>, </a:t>
            </a:r>
            <a:r>
              <a:rPr lang="en-US" dirty="0" err="1"/>
              <a:t>Dr</a:t>
            </a:r>
            <a:r>
              <a:rPr lang="en-US" dirty="0"/>
              <a:t> Abdulla </a:t>
            </a:r>
            <a:r>
              <a:rPr lang="en-US" dirty="0" err="1"/>
              <a:t>Alkhaldi</a:t>
            </a:r>
            <a:r>
              <a:rPr lang="en-US" dirty="0"/>
              <a:t>, </a:t>
            </a:r>
            <a:r>
              <a:rPr lang="en-US" dirty="0" err="1"/>
              <a:t>Dr</a:t>
            </a:r>
            <a:r>
              <a:rPr lang="en-US" dirty="0"/>
              <a:t> Omar </a:t>
            </a:r>
            <a:r>
              <a:rPr lang="en-US" dirty="0" err="1"/>
              <a:t>Abdelaty</a:t>
            </a:r>
            <a:r>
              <a:rPr lang="en-US"/>
              <a:t>. </a:t>
            </a:r>
            <a:endParaRPr lang="en-US" dirty="0"/>
          </a:p>
          <a:p>
            <a:endParaRPr lang="en-US" dirty="0"/>
          </a:p>
        </p:txBody>
      </p:sp>
    </p:spTree>
    <p:extLst>
      <p:ext uri="{BB962C8B-B14F-4D97-AF65-F5344CB8AC3E}">
        <p14:creationId xmlns:p14="http://schemas.microsoft.com/office/powerpoint/2010/main" val="42580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BF0F-F538-685D-6DA5-A5E005EC5BFE}"/>
              </a:ext>
            </a:extLst>
          </p:cNvPr>
          <p:cNvSpPr>
            <a:spLocks noGrp="1"/>
          </p:cNvSpPr>
          <p:nvPr>
            <p:ph type="title" idx="4294967295"/>
          </p:nvPr>
        </p:nvSpPr>
        <p:spPr>
          <a:xfrm>
            <a:off x="1271482" y="138520"/>
            <a:ext cx="9971087" cy="6362700"/>
          </a:xfrm>
        </p:spPr>
        <p:txBody>
          <a:bodyPr>
            <a:normAutofit fontScale="90000"/>
          </a:bodyPr>
          <a:lstStyle/>
          <a:p>
            <a:pPr algn="l"/>
            <a:r>
              <a:rPr lang="en-US" sz="2000" b="1" dirty="0" err="1"/>
              <a:t>Bosma</a:t>
            </a:r>
            <a:r>
              <a:rPr lang="en-US" sz="2000" b="1" dirty="0"/>
              <a:t> </a:t>
            </a:r>
            <a:r>
              <a:rPr lang="en-US" sz="2000" b="1" dirty="0" err="1"/>
              <a:t>arhinia</a:t>
            </a:r>
            <a:r>
              <a:rPr lang="en-US" sz="2000" b="1" dirty="0"/>
              <a:t> </a:t>
            </a:r>
            <a:r>
              <a:rPr lang="en-US" sz="2000" b="1" dirty="0" err="1"/>
              <a:t>microphthalmia</a:t>
            </a:r>
            <a:r>
              <a:rPr lang="en-US" sz="2000" b="1" dirty="0"/>
              <a:t> syndrome</a:t>
            </a:r>
            <a:r>
              <a:rPr lang="en-US" sz="2000" dirty="0"/>
              <a:t>
</a:t>
            </a:r>
            <a:r>
              <a:rPr lang="en-US" sz="2000" b="1" dirty="0"/>
              <a:t>37 </a:t>
            </a:r>
            <a:r>
              <a:rPr lang="en-US" sz="2000" b="1" dirty="0" err="1"/>
              <a:t>wks</a:t>
            </a:r>
            <a:r>
              <a:rPr lang="en-US" sz="2000" b="1" dirty="0"/>
              <a:t> </a:t>
            </a:r>
            <a:r>
              <a:rPr lang="en-US" sz="2000" b="1" dirty="0" err="1"/>
              <a:t>fullterm</a:t>
            </a:r>
            <a:r>
              <a:rPr lang="en-US" sz="2000" b="1" dirty="0"/>
              <a:t> new born with dysmorphic features. </a:t>
            </a:r>
            <a:br>
              <a:rPr lang="en-US" sz="2000" dirty="0"/>
            </a:br>
            <a:br>
              <a:rPr lang="en-US" sz="2000" dirty="0"/>
            </a:br>
            <a:r>
              <a:rPr lang="en-US" sz="2000" dirty="0"/>
              <a:t>BAMS is a rare genetic disorder characterized by congenital </a:t>
            </a:r>
            <a:r>
              <a:rPr lang="en-US" sz="2000" dirty="0" err="1"/>
              <a:t>arhinia</a:t>
            </a:r>
            <a:r>
              <a:rPr lang="en-US" sz="2000" dirty="0"/>
              <a:t> (absence of the nose) and </a:t>
            </a:r>
            <a:r>
              <a:rPr lang="en-US" sz="2000" dirty="0" err="1"/>
              <a:t>microphthalmia</a:t>
            </a:r>
            <a:r>
              <a:rPr lang="en-US" sz="2000" dirty="0"/>
              <a:t> (abnormally small eyes). Associated features include anosmia, midface hypoplasia, cleft palate, </a:t>
            </a:r>
            <a:r>
              <a:rPr lang="en-US" sz="2000" dirty="0" err="1"/>
              <a:t>hypertelorism</a:t>
            </a:r>
            <a:r>
              <a:rPr lang="en-US" sz="2000" dirty="0"/>
              <a:t>, </a:t>
            </a:r>
            <a:r>
              <a:rPr lang="en-US" sz="2000" dirty="0" err="1"/>
              <a:t>choanal</a:t>
            </a:r>
            <a:r>
              <a:rPr lang="en-US" sz="2000" dirty="0"/>
              <a:t> atresia, and genital anomalies such as hypogonadism. Cognitive development is typically unaffected, though some individuals may experience hearing loss.
BAMS is linked to mutations in the SMCHD1 gene, which plays a role in craniofacial development. It follows an autosomal dominant inheritance pattern with incomplete penetrance, though de novo mutations are common.
Treatment is multidisciplinary, addressing functional, aesthetic, and associated anomalies. Surgical reconstruction of nasal structures is complex and staged. Management of </a:t>
            </a:r>
            <a:r>
              <a:rPr lang="en-US" sz="2000" dirty="0" err="1"/>
              <a:t>microphthalmia</a:t>
            </a:r>
            <a:r>
              <a:rPr lang="en-US" sz="2000" dirty="0"/>
              <a:t> may include prosthetic eyes, while cleft palate and </a:t>
            </a:r>
            <a:r>
              <a:rPr lang="en-US" sz="2000" dirty="0" err="1"/>
              <a:t>choanal</a:t>
            </a:r>
            <a:r>
              <a:rPr lang="en-US" sz="2000" dirty="0"/>
              <a:t> atresia often require surgical correction. Hormone replacement therapy is used for hypogonadism.
Prognosis is generally good, as the syndrome does not typically involve life-threatening complications. However, quality of life may be impacted by the need for multiple surgeries and ongoing management. With early diagnosis and coordinated care, individuals can achieve good functional and psychosocial outcomes, leading independent lives.</a:t>
            </a:r>
          </a:p>
        </p:txBody>
      </p:sp>
    </p:spTree>
    <p:extLst>
      <p:ext uri="{BB962C8B-B14F-4D97-AF65-F5344CB8AC3E}">
        <p14:creationId xmlns:p14="http://schemas.microsoft.com/office/powerpoint/2010/main" val="408092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E715ED93-FD11-561A-3417-FC832C9676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3587"/>
          <a:stretch/>
        </p:blipFill>
        <p:spPr>
          <a:xfrm rot="10800000" flipH="1" flipV="1">
            <a:off x="4197139" y="185522"/>
            <a:ext cx="3234611" cy="3613275"/>
          </a:xfrm>
        </p:spPr>
      </p:pic>
      <p:sp>
        <p:nvSpPr>
          <p:cNvPr id="14" name="TextBox 13">
            <a:extLst>
              <a:ext uri="{FF2B5EF4-FFF2-40B4-BE49-F238E27FC236}">
                <a16:creationId xmlns:a16="http://schemas.microsoft.com/office/drawing/2014/main" id="{DD807AAB-A8C7-33B1-B242-5F944AD5BF95}"/>
              </a:ext>
            </a:extLst>
          </p:cNvPr>
          <p:cNvSpPr txBox="1"/>
          <p:nvPr/>
        </p:nvSpPr>
        <p:spPr>
          <a:xfrm>
            <a:off x="1273110" y="3948486"/>
            <a:ext cx="1828800" cy="369332"/>
          </a:xfrm>
          <a:prstGeom prst="rect">
            <a:avLst/>
          </a:prstGeom>
          <a:noFill/>
        </p:spPr>
        <p:txBody>
          <a:bodyPr wrap="square" rtlCol="0">
            <a:spAutoFit/>
          </a:bodyPr>
          <a:lstStyle/>
          <a:p>
            <a:pPr algn="l"/>
            <a:r>
              <a:rPr lang="en-US" dirty="0"/>
              <a:t>Sag T1</a:t>
            </a:r>
          </a:p>
        </p:txBody>
      </p:sp>
      <p:sp>
        <p:nvSpPr>
          <p:cNvPr id="16" name="TextBox 15">
            <a:extLst>
              <a:ext uri="{FF2B5EF4-FFF2-40B4-BE49-F238E27FC236}">
                <a16:creationId xmlns:a16="http://schemas.microsoft.com/office/drawing/2014/main" id="{8A21BB7A-D9CC-2450-0951-D82F4980E306}"/>
              </a:ext>
            </a:extLst>
          </p:cNvPr>
          <p:cNvSpPr txBox="1"/>
          <p:nvPr/>
        </p:nvSpPr>
        <p:spPr>
          <a:xfrm flipH="1">
            <a:off x="7659204" y="3971749"/>
            <a:ext cx="2190730" cy="369332"/>
          </a:xfrm>
          <a:prstGeom prst="rect">
            <a:avLst/>
          </a:prstGeom>
          <a:noFill/>
        </p:spPr>
        <p:txBody>
          <a:bodyPr wrap="square" rtlCol="0">
            <a:spAutoFit/>
          </a:bodyPr>
          <a:lstStyle/>
          <a:p>
            <a:pPr algn="l"/>
            <a:r>
              <a:rPr lang="en-US" dirty="0"/>
              <a:t>Axial T2</a:t>
            </a:r>
          </a:p>
        </p:txBody>
      </p:sp>
      <p:sp>
        <p:nvSpPr>
          <p:cNvPr id="19" name="TextBox 18">
            <a:extLst>
              <a:ext uri="{FF2B5EF4-FFF2-40B4-BE49-F238E27FC236}">
                <a16:creationId xmlns:a16="http://schemas.microsoft.com/office/drawing/2014/main" id="{D09C6275-14F2-216E-58B8-0D6CE4C0BAB9}"/>
              </a:ext>
            </a:extLst>
          </p:cNvPr>
          <p:cNvSpPr txBox="1"/>
          <p:nvPr/>
        </p:nvSpPr>
        <p:spPr>
          <a:xfrm flipH="1">
            <a:off x="4290921" y="3971749"/>
            <a:ext cx="2190730" cy="369332"/>
          </a:xfrm>
          <a:prstGeom prst="rect">
            <a:avLst/>
          </a:prstGeom>
          <a:noFill/>
        </p:spPr>
        <p:txBody>
          <a:bodyPr wrap="square" rtlCol="0">
            <a:spAutoFit/>
          </a:bodyPr>
          <a:lstStyle/>
          <a:p>
            <a:pPr algn="l"/>
            <a:r>
              <a:rPr lang="en-US" dirty="0"/>
              <a:t>Axial T1 +C</a:t>
            </a:r>
          </a:p>
        </p:txBody>
      </p:sp>
      <p:sp>
        <p:nvSpPr>
          <p:cNvPr id="20" name="TextBox 19">
            <a:extLst>
              <a:ext uri="{FF2B5EF4-FFF2-40B4-BE49-F238E27FC236}">
                <a16:creationId xmlns:a16="http://schemas.microsoft.com/office/drawing/2014/main" id="{AEF49486-4321-0DF7-DAAB-6F1EACFC9CD4}"/>
              </a:ext>
            </a:extLst>
          </p:cNvPr>
          <p:cNvSpPr txBox="1"/>
          <p:nvPr/>
        </p:nvSpPr>
        <p:spPr>
          <a:xfrm>
            <a:off x="5180508" y="2512281"/>
            <a:ext cx="1828800" cy="1828800"/>
          </a:xfrm>
          <a:prstGeom prst="rect">
            <a:avLst/>
          </a:prstGeom>
          <a:noFill/>
        </p:spPr>
        <p:txBody>
          <a:bodyPr wrap="square" rtlCol="0">
            <a:spAutoFit/>
          </a:bodyPr>
          <a:lstStyle/>
          <a:p>
            <a:pPr algn="l"/>
            <a:endParaRPr lang="en-US" dirty="0"/>
          </a:p>
        </p:txBody>
      </p:sp>
      <p:sp>
        <p:nvSpPr>
          <p:cNvPr id="21" name="TextBox 20">
            <a:extLst>
              <a:ext uri="{FF2B5EF4-FFF2-40B4-BE49-F238E27FC236}">
                <a16:creationId xmlns:a16="http://schemas.microsoft.com/office/drawing/2014/main" id="{5E84D1B1-3547-6277-17EC-3E2784897FB1}"/>
              </a:ext>
            </a:extLst>
          </p:cNvPr>
          <p:cNvSpPr txBox="1"/>
          <p:nvPr/>
        </p:nvSpPr>
        <p:spPr>
          <a:xfrm>
            <a:off x="1121183" y="5100175"/>
            <a:ext cx="10042814" cy="1477328"/>
          </a:xfrm>
          <a:prstGeom prst="rect">
            <a:avLst/>
          </a:prstGeom>
          <a:noFill/>
        </p:spPr>
        <p:txBody>
          <a:bodyPr wrap="square" rtlCol="0">
            <a:spAutoFit/>
          </a:bodyPr>
          <a:lstStyle/>
          <a:p>
            <a:pPr algn="l"/>
            <a:endParaRPr lang="en-US" dirty="0"/>
          </a:p>
          <a:p>
            <a:pPr algn="l"/>
            <a:r>
              <a:rPr lang="en-US" dirty="0"/>
              <a:t>Axial T1+C &amp; axial T2 reveal a well defined cystic lesion </a:t>
            </a:r>
            <a:r>
              <a:rPr lang="en-US" dirty="0" err="1"/>
              <a:t>intraconal</a:t>
            </a:r>
            <a:r>
              <a:rPr lang="en-US" dirty="0"/>
              <a:t> intra </a:t>
            </a:r>
            <a:r>
              <a:rPr lang="en-US" dirty="0" err="1"/>
              <a:t>occular</a:t>
            </a:r>
            <a:r>
              <a:rPr lang="en-US" dirty="0"/>
              <a:t> location eliciting high T2 signal and low T1 with no post contrast enhancement (arrow thin) </a:t>
            </a:r>
          </a:p>
          <a:p>
            <a:pPr algn="l"/>
            <a:r>
              <a:rPr lang="en-US" dirty="0"/>
              <a:t>Axial T2 showing relatively small right eye globe with both lens dislocated into he </a:t>
            </a:r>
            <a:r>
              <a:rPr lang="en-US" dirty="0" err="1"/>
              <a:t>viterous</a:t>
            </a:r>
            <a:endParaRPr lang="en-US" dirty="0"/>
          </a:p>
          <a:p>
            <a:pPr algn="l"/>
            <a:endParaRPr lang="en-US" dirty="0"/>
          </a:p>
        </p:txBody>
      </p:sp>
      <p:cxnSp>
        <p:nvCxnSpPr>
          <p:cNvPr id="22" name="Straight Arrow Connector 21">
            <a:extLst>
              <a:ext uri="{FF2B5EF4-FFF2-40B4-BE49-F238E27FC236}">
                <a16:creationId xmlns:a16="http://schemas.microsoft.com/office/drawing/2014/main" id="{78070DB5-9CC1-328A-B6B7-A90CC66E3BB6}"/>
              </a:ext>
            </a:extLst>
          </p:cNvPr>
          <p:cNvCxnSpPr>
            <a:cxnSpLocks/>
          </p:cNvCxnSpPr>
          <p:nvPr/>
        </p:nvCxnSpPr>
        <p:spPr>
          <a:xfrm>
            <a:off x="4739359" y="1206781"/>
            <a:ext cx="532080" cy="76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7F74B14C-6745-40E4-0D54-8EE210F0E24A}"/>
              </a:ext>
            </a:extLst>
          </p:cNvPr>
          <p:cNvPicPr>
            <a:picLocks noChangeAspect="1"/>
          </p:cNvPicPr>
          <p:nvPr/>
        </p:nvPicPr>
        <p:blipFill rotWithShape="1">
          <a:blip r:embed="rId3">
            <a:extLst>
              <a:ext uri="{28A0092B-C50C-407E-A947-70E740481C1C}">
                <a14:useLocalDpi xmlns:a14="http://schemas.microsoft.com/office/drawing/2010/main" val="0"/>
              </a:ext>
            </a:extLst>
          </a:blip>
          <a:srcRect l="11315" t="19247" r="11348" b="15500"/>
          <a:stretch/>
        </p:blipFill>
        <p:spPr>
          <a:xfrm>
            <a:off x="7973970" y="160459"/>
            <a:ext cx="2962474" cy="3638338"/>
          </a:xfrm>
          <a:prstGeom prst="rect">
            <a:avLst/>
          </a:prstGeom>
        </p:spPr>
      </p:pic>
      <p:cxnSp>
        <p:nvCxnSpPr>
          <p:cNvPr id="51" name="Straight Arrow Connector 50">
            <a:extLst>
              <a:ext uri="{FF2B5EF4-FFF2-40B4-BE49-F238E27FC236}">
                <a16:creationId xmlns:a16="http://schemas.microsoft.com/office/drawing/2014/main" id="{9736E7FD-E5ED-C7B8-D9DE-D2418688B5B0}"/>
              </a:ext>
            </a:extLst>
          </p:cNvPr>
          <p:cNvCxnSpPr>
            <a:cxnSpLocks/>
          </p:cNvCxnSpPr>
          <p:nvPr/>
        </p:nvCxnSpPr>
        <p:spPr>
          <a:xfrm flipV="1">
            <a:off x="8681289" y="1129495"/>
            <a:ext cx="294651" cy="398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C9983F86-A3F7-8BCE-A5A8-BE34E8682F74}"/>
              </a:ext>
            </a:extLst>
          </p:cNvPr>
          <p:cNvPicPr>
            <a:picLocks noChangeAspect="1"/>
          </p:cNvPicPr>
          <p:nvPr/>
        </p:nvPicPr>
        <p:blipFill rotWithShape="1">
          <a:blip r:embed="rId4">
            <a:extLst>
              <a:ext uri="{28A0092B-C50C-407E-A947-70E740481C1C}">
                <a14:useLocalDpi xmlns:a14="http://schemas.microsoft.com/office/drawing/2010/main" val="0"/>
              </a:ext>
            </a:extLst>
          </a:blip>
          <a:srcRect l="10979" t="22014" r="19473" b="20587"/>
          <a:stretch/>
        </p:blipFill>
        <p:spPr>
          <a:xfrm>
            <a:off x="1041891" y="160459"/>
            <a:ext cx="3036331" cy="3711012"/>
          </a:xfrm>
          <a:prstGeom prst="rect">
            <a:avLst/>
          </a:prstGeom>
        </p:spPr>
      </p:pic>
      <p:cxnSp>
        <p:nvCxnSpPr>
          <p:cNvPr id="69" name="Straight Arrow Connector 68">
            <a:extLst>
              <a:ext uri="{FF2B5EF4-FFF2-40B4-BE49-F238E27FC236}">
                <a16:creationId xmlns:a16="http://schemas.microsoft.com/office/drawing/2014/main" id="{6712E82E-C8D7-E537-63E5-AABA0B22FE48}"/>
              </a:ext>
            </a:extLst>
          </p:cNvPr>
          <p:cNvCxnSpPr>
            <a:cxnSpLocks/>
          </p:cNvCxnSpPr>
          <p:nvPr/>
        </p:nvCxnSpPr>
        <p:spPr>
          <a:xfrm>
            <a:off x="1102787" y="620318"/>
            <a:ext cx="723704" cy="35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53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6F279FE-730D-AE98-AC45-F1A1D70E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668" y="133144"/>
            <a:ext cx="2824621" cy="3612202"/>
          </a:xfrm>
          <a:prstGeom prst="rect">
            <a:avLst/>
          </a:prstGeom>
        </p:spPr>
      </p:pic>
      <p:pic>
        <p:nvPicPr>
          <p:cNvPr id="22" name="Picture 21">
            <a:extLst>
              <a:ext uri="{FF2B5EF4-FFF2-40B4-BE49-F238E27FC236}">
                <a16:creationId xmlns:a16="http://schemas.microsoft.com/office/drawing/2014/main" id="{41F07331-61A6-65BE-235D-2BDC27D18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25" y="169075"/>
            <a:ext cx="2998958" cy="3612202"/>
          </a:xfrm>
          <a:prstGeom prst="rect">
            <a:avLst/>
          </a:prstGeom>
        </p:spPr>
      </p:pic>
      <p:sp>
        <p:nvSpPr>
          <p:cNvPr id="24" name="Arrow: Right 23">
            <a:extLst>
              <a:ext uri="{FF2B5EF4-FFF2-40B4-BE49-F238E27FC236}">
                <a16:creationId xmlns:a16="http://schemas.microsoft.com/office/drawing/2014/main" id="{8208AB56-7FF5-0F89-E165-D4F22F6A9EBD}"/>
              </a:ext>
            </a:extLst>
          </p:cNvPr>
          <p:cNvSpPr/>
          <p:nvPr/>
        </p:nvSpPr>
        <p:spPr>
          <a:xfrm>
            <a:off x="4515869" y="2560025"/>
            <a:ext cx="659192" cy="362857"/>
          </a:xfrm>
          <a:prstGeom prst="rightArrow">
            <a:avLst>
              <a:gd name="adj1" fmla="val 50000"/>
              <a:gd name="adj2" fmla="val 181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8789E63-AF8A-6A31-3876-B0D66D59BFCD}"/>
              </a:ext>
            </a:extLst>
          </p:cNvPr>
          <p:cNvSpPr txBox="1"/>
          <p:nvPr/>
        </p:nvSpPr>
        <p:spPr>
          <a:xfrm>
            <a:off x="1060323" y="4433222"/>
            <a:ext cx="9896326" cy="1477328"/>
          </a:xfrm>
          <a:prstGeom prst="rect">
            <a:avLst/>
          </a:prstGeom>
          <a:noFill/>
        </p:spPr>
        <p:txBody>
          <a:bodyPr wrap="square" rtlCol="0">
            <a:spAutoFit/>
          </a:bodyPr>
          <a:lstStyle/>
          <a:p>
            <a:pPr algn="l"/>
            <a:r>
              <a:rPr lang="en-US" dirty="0"/>
              <a:t>Sagittal T1 image demonstrates non </a:t>
            </a:r>
            <a:r>
              <a:rPr lang="en-US" dirty="0" err="1"/>
              <a:t>visualisation</a:t>
            </a:r>
            <a:r>
              <a:rPr lang="en-US" dirty="0"/>
              <a:t> of bony and cartilaginous parts of the nose (</a:t>
            </a:r>
            <a:r>
              <a:rPr lang="en-US" dirty="0" err="1"/>
              <a:t>arhinia</a:t>
            </a:r>
            <a:r>
              <a:rPr lang="en-US" dirty="0"/>
              <a:t>) (arrow Thick) </a:t>
            </a:r>
          </a:p>
          <a:p>
            <a:pPr algn="l"/>
            <a:r>
              <a:rPr lang="en-US" dirty="0"/>
              <a:t>Axial T2-A showing lacrimal fossa cyst bilaterally larger on right side</a:t>
            </a:r>
          </a:p>
          <a:p>
            <a:pPr algn="l"/>
            <a:r>
              <a:rPr lang="en-US" dirty="0"/>
              <a:t>Axial T2-b showing obliterated nasal cavity and paranasal sinuses are underdeveloped. </a:t>
            </a:r>
          </a:p>
          <a:p>
            <a:pPr algn="l"/>
            <a:endParaRPr lang="en-US" dirty="0"/>
          </a:p>
        </p:txBody>
      </p:sp>
      <p:pic>
        <p:nvPicPr>
          <p:cNvPr id="26" name="Picture 25">
            <a:extLst>
              <a:ext uri="{FF2B5EF4-FFF2-40B4-BE49-F238E27FC236}">
                <a16:creationId xmlns:a16="http://schemas.microsoft.com/office/drawing/2014/main" id="{D2262716-4E35-621F-83F5-61450A41E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920" y="205006"/>
            <a:ext cx="2875585" cy="3540340"/>
          </a:xfrm>
          <a:prstGeom prst="rect">
            <a:avLst/>
          </a:prstGeom>
        </p:spPr>
      </p:pic>
      <p:sp>
        <p:nvSpPr>
          <p:cNvPr id="27" name="TextBox 26">
            <a:extLst>
              <a:ext uri="{FF2B5EF4-FFF2-40B4-BE49-F238E27FC236}">
                <a16:creationId xmlns:a16="http://schemas.microsoft.com/office/drawing/2014/main" id="{58934FB0-4E96-8C14-4236-74728F332276}"/>
              </a:ext>
            </a:extLst>
          </p:cNvPr>
          <p:cNvSpPr txBox="1"/>
          <p:nvPr/>
        </p:nvSpPr>
        <p:spPr>
          <a:xfrm>
            <a:off x="1481002" y="3781277"/>
            <a:ext cx="1828800" cy="369332"/>
          </a:xfrm>
          <a:prstGeom prst="rect">
            <a:avLst/>
          </a:prstGeom>
          <a:noFill/>
        </p:spPr>
        <p:txBody>
          <a:bodyPr wrap="square" rtlCol="0">
            <a:spAutoFit/>
          </a:bodyPr>
          <a:lstStyle/>
          <a:p>
            <a:pPr algn="l"/>
            <a:r>
              <a:rPr lang="en-US" dirty="0"/>
              <a:t>Axial T2-a</a:t>
            </a:r>
          </a:p>
        </p:txBody>
      </p:sp>
      <p:sp>
        <p:nvSpPr>
          <p:cNvPr id="29" name="TextBox 28">
            <a:extLst>
              <a:ext uri="{FF2B5EF4-FFF2-40B4-BE49-F238E27FC236}">
                <a16:creationId xmlns:a16="http://schemas.microsoft.com/office/drawing/2014/main" id="{95121729-CFAA-95DB-E79A-950D3B9072BB}"/>
              </a:ext>
            </a:extLst>
          </p:cNvPr>
          <p:cNvSpPr txBox="1"/>
          <p:nvPr/>
        </p:nvSpPr>
        <p:spPr>
          <a:xfrm>
            <a:off x="4838214" y="3922583"/>
            <a:ext cx="1828800" cy="369332"/>
          </a:xfrm>
          <a:prstGeom prst="rect">
            <a:avLst/>
          </a:prstGeom>
          <a:noFill/>
        </p:spPr>
        <p:txBody>
          <a:bodyPr wrap="square" rtlCol="0">
            <a:spAutoFit/>
          </a:bodyPr>
          <a:lstStyle/>
          <a:p>
            <a:pPr algn="l"/>
            <a:r>
              <a:rPr lang="en-US" dirty="0"/>
              <a:t>Sag T1</a:t>
            </a:r>
          </a:p>
        </p:txBody>
      </p:sp>
      <p:sp>
        <p:nvSpPr>
          <p:cNvPr id="31" name="TextBox 30">
            <a:extLst>
              <a:ext uri="{FF2B5EF4-FFF2-40B4-BE49-F238E27FC236}">
                <a16:creationId xmlns:a16="http://schemas.microsoft.com/office/drawing/2014/main" id="{4A3631B5-B508-CE3F-7377-AFD0FCBC1BAF}"/>
              </a:ext>
            </a:extLst>
          </p:cNvPr>
          <p:cNvSpPr txBox="1"/>
          <p:nvPr/>
        </p:nvSpPr>
        <p:spPr>
          <a:xfrm>
            <a:off x="8298595" y="3709164"/>
            <a:ext cx="1828800" cy="369332"/>
          </a:xfrm>
          <a:prstGeom prst="rect">
            <a:avLst/>
          </a:prstGeom>
          <a:noFill/>
        </p:spPr>
        <p:txBody>
          <a:bodyPr wrap="square" rtlCol="0">
            <a:spAutoFit/>
          </a:bodyPr>
          <a:lstStyle/>
          <a:p>
            <a:pPr algn="l"/>
            <a:r>
              <a:rPr lang="en-US" dirty="0"/>
              <a:t>Axial T2-b</a:t>
            </a:r>
          </a:p>
        </p:txBody>
      </p:sp>
      <p:cxnSp>
        <p:nvCxnSpPr>
          <p:cNvPr id="33" name="Straight Arrow Connector 32">
            <a:extLst>
              <a:ext uri="{FF2B5EF4-FFF2-40B4-BE49-F238E27FC236}">
                <a16:creationId xmlns:a16="http://schemas.microsoft.com/office/drawing/2014/main" id="{27AAEC98-58E9-C361-0EAB-E9CE1B05524E}"/>
              </a:ext>
            </a:extLst>
          </p:cNvPr>
          <p:cNvCxnSpPr>
            <a:cxnSpLocks/>
          </p:cNvCxnSpPr>
          <p:nvPr/>
        </p:nvCxnSpPr>
        <p:spPr>
          <a:xfrm>
            <a:off x="1702427" y="632954"/>
            <a:ext cx="692975" cy="109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E1E8E-F2AA-844D-7D0A-ECBC50ECC49D}"/>
              </a:ext>
            </a:extLst>
          </p:cNvPr>
          <p:cNvCxnSpPr>
            <a:cxnSpLocks/>
          </p:cNvCxnSpPr>
          <p:nvPr/>
        </p:nvCxnSpPr>
        <p:spPr>
          <a:xfrm flipV="1">
            <a:off x="8435747" y="1647863"/>
            <a:ext cx="862126" cy="196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7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8D10EE-A402-D603-B2A9-E798C8F6FE80}"/>
              </a:ext>
            </a:extLst>
          </p:cNvPr>
          <p:cNvSpPr txBox="1"/>
          <p:nvPr/>
        </p:nvSpPr>
        <p:spPr>
          <a:xfrm>
            <a:off x="2463171" y="777114"/>
            <a:ext cx="6965658" cy="3693319"/>
          </a:xfrm>
          <a:prstGeom prst="rect">
            <a:avLst/>
          </a:prstGeom>
          <a:noFill/>
        </p:spPr>
        <p:txBody>
          <a:bodyPr wrap="square" rtlCol="0">
            <a:spAutoFit/>
          </a:bodyPr>
          <a:lstStyle/>
          <a:p>
            <a:pPr algn="l"/>
            <a:r>
              <a:rPr lang="en-US" dirty="0"/>
              <a:t>References:
1. Brasseur B, Martin CM, </a:t>
            </a:r>
            <a:r>
              <a:rPr lang="en-US" dirty="0" err="1"/>
              <a:t>Cayci</a:t>
            </a:r>
            <a:r>
              <a:rPr lang="en-US" dirty="0"/>
              <a:t> Z, </a:t>
            </a:r>
            <a:r>
              <a:rPr lang="en-US" dirty="0" err="1"/>
              <a:t>Burmeister</a:t>
            </a:r>
            <a:r>
              <a:rPr lang="en-US" dirty="0"/>
              <a:t> L, </a:t>
            </a:r>
            <a:r>
              <a:rPr lang="en-US" dirty="0" err="1"/>
              <a:t>Schimmenti</a:t>
            </a:r>
            <a:r>
              <a:rPr lang="en-US" dirty="0"/>
              <a:t> LA. </a:t>
            </a:r>
            <a:r>
              <a:rPr lang="en-US" dirty="0" err="1"/>
              <a:t>Bosma</a:t>
            </a:r>
            <a:r>
              <a:rPr lang="en-US" dirty="0"/>
              <a:t> </a:t>
            </a:r>
            <a:r>
              <a:rPr lang="en-US" dirty="0" err="1"/>
              <a:t>arhinia</a:t>
            </a:r>
            <a:r>
              <a:rPr lang="en-US" dirty="0"/>
              <a:t> </a:t>
            </a:r>
            <a:r>
              <a:rPr lang="en-US" dirty="0" err="1"/>
              <a:t>microphthalmia</a:t>
            </a:r>
            <a:r>
              <a:rPr lang="en-US" dirty="0"/>
              <a:t> syndrome: clinical report and review of the literature. Am J Med Genet A. 2016;170(1):38-49. doi:10.1002/ajmg.a.37400
2.Nguyen TA, Tran BT, Hoang TM, et al. </a:t>
            </a:r>
            <a:r>
              <a:rPr lang="en-US" dirty="0" err="1"/>
              <a:t>Bosma</a:t>
            </a:r>
            <a:r>
              <a:rPr lang="en-US" dirty="0"/>
              <a:t> </a:t>
            </a:r>
            <a:r>
              <a:rPr lang="en-US" dirty="0" err="1"/>
              <a:t>Arhinia</a:t>
            </a:r>
            <a:r>
              <a:rPr lang="en-US" dirty="0"/>
              <a:t> </a:t>
            </a:r>
            <a:r>
              <a:rPr lang="en-US" dirty="0" err="1"/>
              <a:t>Microphthalmia</a:t>
            </a:r>
            <a:r>
              <a:rPr lang="en-US" dirty="0"/>
              <a:t> Syndrome (BAMS): first report from Vietnam. </a:t>
            </a:r>
            <a:r>
              <a:rPr lang="en-US" dirty="0" err="1"/>
              <a:t>Int</a:t>
            </a:r>
            <a:r>
              <a:rPr lang="en-US" dirty="0"/>
              <a:t> J </a:t>
            </a:r>
            <a:r>
              <a:rPr lang="en-US" dirty="0" err="1"/>
              <a:t>Otolaryngol</a:t>
            </a:r>
            <a:r>
              <a:rPr lang="en-US" dirty="0"/>
              <a:t> Head Neck Surg. 2023;12(2):58-62. doi:10.4236/ijohns.2023.122007
3. </a:t>
            </a:r>
            <a:r>
              <a:rPr lang="en-US" dirty="0" err="1"/>
              <a:t>Armağan</a:t>
            </a:r>
            <a:r>
              <a:rPr lang="en-US" dirty="0"/>
              <a:t> C, </a:t>
            </a:r>
            <a:r>
              <a:rPr lang="en-US" dirty="0" err="1"/>
              <a:t>Üçüncü</a:t>
            </a:r>
            <a:r>
              <a:rPr lang="en-US" dirty="0"/>
              <a:t> </a:t>
            </a:r>
            <a:r>
              <a:rPr lang="en-US" dirty="0" err="1"/>
              <a:t>Egeli</a:t>
            </a:r>
            <a:r>
              <a:rPr lang="en-US" dirty="0"/>
              <a:t> T, </a:t>
            </a:r>
            <a:r>
              <a:rPr lang="en-US" dirty="0" err="1"/>
              <a:t>Akyıldız</a:t>
            </a:r>
            <a:r>
              <a:rPr lang="en-US" dirty="0"/>
              <a:t> C, et al. A newborn with </a:t>
            </a:r>
            <a:r>
              <a:rPr lang="en-US" dirty="0" err="1"/>
              <a:t>arhinia</a:t>
            </a:r>
            <a:r>
              <a:rPr lang="en-US" dirty="0"/>
              <a:t>: suspected BAM syndrome. J </a:t>
            </a:r>
            <a:r>
              <a:rPr lang="en-US" dirty="0" err="1"/>
              <a:t>Dr</a:t>
            </a:r>
            <a:r>
              <a:rPr lang="en-US" dirty="0"/>
              <a:t> </a:t>
            </a:r>
            <a:r>
              <a:rPr lang="en-US" dirty="0" err="1"/>
              <a:t>Behcet</a:t>
            </a:r>
            <a:r>
              <a:rPr lang="en-US" dirty="0"/>
              <a:t> </a:t>
            </a:r>
            <a:r>
              <a:rPr lang="en-US" dirty="0" err="1"/>
              <a:t>Uz</a:t>
            </a:r>
            <a:r>
              <a:rPr lang="en-US" dirty="0"/>
              <a:t> Child Hosp. 2023;13(1):34-38. doi:10.1002/jbuchd.18942</a:t>
            </a:r>
          </a:p>
        </p:txBody>
      </p:sp>
    </p:spTree>
    <p:extLst>
      <p:ext uri="{BB962C8B-B14F-4D97-AF65-F5344CB8AC3E}">
        <p14:creationId xmlns:p14="http://schemas.microsoft.com/office/powerpoint/2010/main" val="2442847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0</TotalTime>
  <Words>137</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MS Shell Dlg 2</vt:lpstr>
      <vt:lpstr>Wingdings</vt:lpstr>
      <vt:lpstr>Wingdings 3</vt:lpstr>
      <vt:lpstr>Madison</vt:lpstr>
      <vt:lpstr>Less than a 100 cases worldwide</vt:lpstr>
      <vt:lpstr>Bosma arhinia microphthalmia syndrome
37 wks fullterm new born with dysmorphic features.   BAMS is a rare genetic disorder characterized by congenital arhinia (absence of the nose) and microphthalmia (abnormally small eyes). Associated features include anosmia, midface hypoplasia, cleft palate, hypertelorism, choanal atresia, and genital anomalies such as hypogonadism. Cognitive development is typically unaffected, though some individuals may experience hearing loss.
BAMS is linked to mutations in the SMCHD1 gene, which plays a role in craniofacial development. It follows an autosomal dominant inheritance pattern with incomplete penetrance, though de novo mutations are common.
Treatment is multidisciplinary, addressing functional, aesthetic, and associated anomalies. Surgical reconstruction of nasal structures is complex and staged. Management of microphthalmia may include prosthetic eyes, while cleft palate and choanal atresia often require surgical correction. Hormone replacement therapy is used for hypogonadism.
Prognosis is generally good, as the syndrome does not typically involve life-threatening complications. However, quality of life may be impacted by the need for multiple surgeries and ongoing management. With early diagnosis and coordinated care, individuals can achieve good functional and psychosocial outcomes, leading independent lives.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than a 100 worldwide</dc:title>
  <dc:creator>Guest User</dc:creator>
  <cp:lastModifiedBy>Abbas Kanjeta</cp:lastModifiedBy>
  <cp:revision>2</cp:revision>
  <dcterms:created xsi:type="dcterms:W3CDTF">2025-01-17T14:56:07Z</dcterms:created>
  <dcterms:modified xsi:type="dcterms:W3CDTF">2025-02-06T07:00:58Z</dcterms:modified>
</cp:coreProperties>
</file>