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83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32C61B-A8EE-4488-856E-601E7A3AC8DB}" type="datetimeFigureOut">
              <a:rPr lang="en-US" smtClean="0"/>
              <a:t>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2A49D9-938B-4B02-BAC7-E97C5D7AB8A8}" type="slidenum">
              <a:rPr lang="en-US" smtClean="0"/>
              <a:t>‹#›</a:t>
            </a:fld>
            <a:endParaRPr lang="en-US"/>
          </a:p>
        </p:txBody>
      </p:sp>
    </p:spTree>
    <p:extLst>
      <p:ext uri="{BB962C8B-B14F-4D97-AF65-F5344CB8AC3E}">
        <p14:creationId xmlns:p14="http://schemas.microsoft.com/office/powerpoint/2010/main" val="42618733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2A49D9-938B-4B02-BAC7-E97C5D7AB8A8}" type="slidenum">
              <a:rPr lang="en-US" smtClean="0"/>
              <a:t>3</a:t>
            </a:fld>
            <a:endParaRPr lang="en-US"/>
          </a:p>
        </p:txBody>
      </p:sp>
    </p:spTree>
    <p:extLst>
      <p:ext uri="{BB962C8B-B14F-4D97-AF65-F5344CB8AC3E}">
        <p14:creationId xmlns:p14="http://schemas.microsoft.com/office/powerpoint/2010/main" val="17755302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617C7659-0E8A-485E-8226-DF6A8487DC72}" type="datetimeFigureOut">
              <a:rPr lang="en-US" smtClean="0"/>
              <a:t>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FD9B6C-4DCC-474B-85AD-A89C204B0578}" type="slidenum">
              <a:rPr lang="en-US" smtClean="0"/>
              <a:t>‹#›</a:t>
            </a:fld>
            <a:endParaRPr lang="en-US"/>
          </a:p>
        </p:txBody>
      </p:sp>
    </p:spTree>
    <p:extLst>
      <p:ext uri="{BB962C8B-B14F-4D97-AF65-F5344CB8AC3E}">
        <p14:creationId xmlns:p14="http://schemas.microsoft.com/office/powerpoint/2010/main" val="2659006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17C7659-0E8A-485E-8226-DF6A8487DC72}"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FD9B6C-4DCC-474B-85AD-A89C204B0578}" type="slidenum">
              <a:rPr lang="en-US" smtClean="0"/>
              <a:t>‹#›</a:t>
            </a:fld>
            <a:endParaRPr lang="en-US"/>
          </a:p>
        </p:txBody>
      </p:sp>
    </p:spTree>
    <p:extLst>
      <p:ext uri="{BB962C8B-B14F-4D97-AF65-F5344CB8AC3E}">
        <p14:creationId xmlns:p14="http://schemas.microsoft.com/office/powerpoint/2010/main" val="3115394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17C7659-0E8A-485E-8226-DF6A8487DC72}"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FD9B6C-4DCC-474B-85AD-A89C204B0578}" type="slidenum">
              <a:rPr lang="en-US" smtClean="0"/>
              <a:t>‹#›</a:t>
            </a:fld>
            <a:endParaRPr lang="en-US"/>
          </a:p>
        </p:txBody>
      </p:sp>
    </p:spTree>
    <p:extLst>
      <p:ext uri="{BB962C8B-B14F-4D97-AF65-F5344CB8AC3E}">
        <p14:creationId xmlns:p14="http://schemas.microsoft.com/office/powerpoint/2010/main" val="23271785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17C7659-0E8A-485E-8226-DF6A8487DC72}"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FD9B6C-4DCC-474B-85AD-A89C204B0578}" type="slidenum">
              <a:rPr lang="en-US" smtClean="0"/>
              <a:t>‹#›</a:t>
            </a:fld>
            <a:endParaRPr lang="en-US"/>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3998894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17C7659-0E8A-485E-8226-DF6A8487DC72}"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FD9B6C-4DCC-474B-85AD-A89C204B0578}" type="slidenum">
              <a:rPr lang="en-US" smtClean="0"/>
              <a:t>‹#›</a:t>
            </a:fld>
            <a:endParaRPr lang="en-US"/>
          </a:p>
        </p:txBody>
      </p:sp>
    </p:spTree>
    <p:extLst>
      <p:ext uri="{BB962C8B-B14F-4D97-AF65-F5344CB8AC3E}">
        <p14:creationId xmlns:p14="http://schemas.microsoft.com/office/powerpoint/2010/main" val="33849656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617C7659-0E8A-485E-8226-DF6A8487DC72}" type="datetimeFigureOut">
              <a:rPr lang="en-US" smtClean="0"/>
              <a:t>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FD9B6C-4DCC-474B-85AD-A89C204B0578}" type="slidenum">
              <a:rPr lang="en-US" smtClean="0"/>
              <a:t>‹#›</a:t>
            </a:fld>
            <a:endParaRPr lang="en-US"/>
          </a:p>
        </p:txBody>
      </p:sp>
    </p:spTree>
    <p:extLst>
      <p:ext uri="{BB962C8B-B14F-4D97-AF65-F5344CB8AC3E}">
        <p14:creationId xmlns:p14="http://schemas.microsoft.com/office/powerpoint/2010/main" val="9103337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617C7659-0E8A-485E-8226-DF6A8487DC72}" type="datetimeFigureOut">
              <a:rPr lang="en-US" smtClean="0"/>
              <a:t>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FD9B6C-4DCC-474B-85AD-A89C204B0578}" type="slidenum">
              <a:rPr lang="en-US" smtClean="0"/>
              <a:t>‹#›</a:t>
            </a:fld>
            <a:endParaRPr lang="en-US"/>
          </a:p>
        </p:txBody>
      </p:sp>
    </p:spTree>
    <p:extLst>
      <p:ext uri="{BB962C8B-B14F-4D97-AF65-F5344CB8AC3E}">
        <p14:creationId xmlns:p14="http://schemas.microsoft.com/office/powerpoint/2010/main" val="3025313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7C7659-0E8A-485E-8226-DF6A8487DC72}"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D9B6C-4DCC-474B-85AD-A89C204B0578}" type="slidenum">
              <a:rPr lang="en-US" smtClean="0"/>
              <a:t>‹#›</a:t>
            </a:fld>
            <a:endParaRPr lang="en-US"/>
          </a:p>
        </p:txBody>
      </p:sp>
    </p:spTree>
    <p:extLst>
      <p:ext uri="{BB962C8B-B14F-4D97-AF65-F5344CB8AC3E}">
        <p14:creationId xmlns:p14="http://schemas.microsoft.com/office/powerpoint/2010/main" val="26061374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7C7659-0E8A-485E-8226-DF6A8487DC72}"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D9B6C-4DCC-474B-85AD-A89C204B0578}" type="slidenum">
              <a:rPr lang="en-US" smtClean="0"/>
              <a:t>‹#›</a:t>
            </a:fld>
            <a:endParaRPr lang="en-US"/>
          </a:p>
        </p:txBody>
      </p:sp>
    </p:spTree>
    <p:extLst>
      <p:ext uri="{BB962C8B-B14F-4D97-AF65-F5344CB8AC3E}">
        <p14:creationId xmlns:p14="http://schemas.microsoft.com/office/powerpoint/2010/main" val="1258816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7C7659-0E8A-485E-8226-DF6A8487DC72}"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D9B6C-4DCC-474B-85AD-A89C204B0578}" type="slidenum">
              <a:rPr lang="en-US" smtClean="0"/>
              <a:t>‹#›</a:t>
            </a:fld>
            <a:endParaRPr lang="en-US"/>
          </a:p>
        </p:txBody>
      </p:sp>
    </p:spTree>
    <p:extLst>
      <p:ext uri="{BB962C8B-B14F-4D97-AF65-F5344CB8AC3E}">
        <p14:creationId xmlns:p14="http://schemas.microsoft.com/office/powerpoint/2010/main" val="3785233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17C7659-0E8A-485E-8226-DF6A8487DC72}"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D9B6C-4DCC-474B-85AD-A89C204B0578}" type="slidenum">
              <a:rPr lang="en-US" smtClean="0"/>
              <a:t>‹#›</a:t>
            </a:fld>
            <a:endParaRPr lang="en-US"/>
          </a:p>
        </p:txBody>
      </p:sp>
    </p:spTree>
    <p:extLst>
      <p:ext uri="{BB962C8B-B14F-4D97-AF65-F5344CB8AC3E}">
        <p14:creationId xmlns:p14="http://schemas.microsoft.com/office/powerpoint/2010/main" val="3987502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17C7659-0E8A-485E-8226-DF6A8487DC72}"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FD9B6C-4DCC-474B-85AD-A89C204B0578}" type="slidenum">
              <a:rPr lang="en-US" smtClean="0"/>
              <a:t>‹#›</a:t>
            </a:fld>
            <a:endParaRPr lang="en-US"/>
          </a:p>
        </p:txBody>
      </p:sp>
    </p:spTree>
    <p:extLst>
      <p:ext uri="{BB962C8B-B14F-4D97-AF65-F5344CB8AC3E}">
        <p14:creationId xmlns:p14="http://schemas.microsoft.com/office/powerpoint/2010/main" val="3357052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17C7659-0E8A-485E-8226-DF6A8487DC72}" type="datetimeFigureOut">
              <a:rPr lang="en-US" smtClean="0"/>
              <a:t>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FD9B6C-4DCC-474B-85AD-A89C204B0578}" type="slidenum">
              <a:rPr lang="en-US" smtClean="0"/>
              <a:t>‹#›</a:t>
            </a:fld>
            <a:endParaRPr lang="en-US"/>
          </a:p>
        </p:txBody>
      </p:sp>
    </p:spTree>
    <p:extLst>
      <p:ext uri="{BB962C8B-B14F-4D97-AF65-F5344CB8AC3E}">
        <p14:creationId xmlns:p14="http://schemas.microsoft.com/office/powerpoint/2010/main" val="2858072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17C7659-0E8A-485E-8226-DF6A8487DC72}" type="datetimeFigureOut">
              <a:rPr lang="en-US" smtClean="0"/>
              <a:t>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FD9B6C-4DCC-474B-85AD-A89C204B0578}" type="slidenum">
              <a:rPr lang="en-US" smtClean="0"/>
              <a:t>‹#›</a:t>
            </a:fld>
            <a:endParaRPr lang="en-US"/>
          </a:p>
        </p:txBody>
      </p:sp>
    </p:spTree>
    <p:extLst>
      <p:ext uri="{BB962C8B-B14F-4D97-AF65-F5344CB8AC3E}">
        <p14:creationId xmlns:p14="http://schemas.microsoft.com/office/powerpoint/2010/main" val="3405136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7C7659-0E8A-485E-8226-DF6A8487DC72}" type="datetimeFigureOut">
              <a:rPr lang="en-US" smtClean="0"/>
              <a:t>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FD9B6C-4DCC-474B-85AD-A89C204B0578}" type="slidenum">
              <a:rPr lang="en-US" smtClean="0"/>
              <a:t>‹#›</a:t>
            </a:fld>
            <a:endParaRPr lang="en-US"/>
          </a:p>
        </p:txBody>
      </p:sp>
    </p:spTree>
    <p:extLst>
      <p:ext uri="{BB962C8B-B14F-4D97-AF65-F5344CB8AC3E}">
        <p14:creationId xmlns:p14="http://schemas.microsoft.com/office/powerpoint/2010/main" val="367824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17C7659-0E8A-485E-8226-DF6A8487DC72}"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FD9B6C-4DCC-474B-85AD-A89C204B0578}" type="slidenum">
              <a:rPr lang="en-US" smtClean="0"/>
              <a:t>‹#›</a:t>
            </a:fld>
            <a:endParaRPr lang="en-US"/>
          </a:p>
        </p:txBody>
      </p:sp>
    </p:spTree>
    <p:extLst>
      <p:ext uri="{BB962C8B-B14F-4D97-AF65-F5344CB8AC3E}">
        <p14:creationId xmlns:p14="http://schemas.microsoft.com/office/powerpoint/2010/main" val="2105765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17C7659-0E8A-485E-8226-DF6A8487DC72}"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FD9B6C-4DCC-474B-85AD-A89C204B0578}" type="slidenum">
              <a:rPr lang="en-US" smtClean="0"/>
              <a:t>‹#›</a:t>
            </a:fld>
            <a:endParaRPr lang="en-US"/>
          </a:p>
        </p:txBody>
      </p:sp>
    </p:spTree>
    <p:extLst>
      <p:ext uri="{BB962C8B-B14F-4D97-AF65-F5344CB8AC3E}">
        <p14:creationId xmlns:p14="http://schemas.microsoft.com/office/powerpoint/2010/main" val="4000864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17C7659-0E8A-485E-8226-DF6A8487DC72}" type="datetimeFigureOut">
              <a:rPr lang="en-US" smtClean="0"/>
              <a:t>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D5FD9B6C-4DCC-474B-85AD-A89C204B0578}" type="slidenum">
              <a:rPr lang="en-US" smtClean="0"/>
              <a:t>‹#›</a:t>
            </a:fld>
            <a:endParaRPr lang="en-US"/>
          </a:p>
        </p:txBody>
      </p:sp>
    </p:spTree>
    <p:extLst>
      <p:ext uri="{BB962C8B-B14F-4D97-AF65-F5344CB8AC3E}">
        <p14:creationId xmlns:p14="http://schemas.microsoft.com/office/powerpoint/2010/main" val="1567555550"/>
      </p:ext>
    </p:extLst>
  </p:cSld>
  <p:clrMap bg1="dk1" tx1="lt1" bg2="dk2" tx2="lt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 id="2147483742"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D881D-9DFA-7794-9441-CD2BED66E566}"/>
              </a:ext>
            </a:extLst>
          </p:cNvPr>
          <p:cNvSpPr>
            <a:spLocks noGrp="1"/>
          </p:cNvSpPr>
          <p:nvPr>
            <p:ph type="ctrTitle"/>
          </p:nvPr>
        </p:nvSpPr>
        <p:spPr>
          <a:xfrm flipH="1">
            <a:off x="986970" y="838348"/>
            <a:ext cx="10637520" cy="1641490"/>
          </a:xfrm>
        </p:spPr>
        <p:txBody>
          <a:bodyPr>
            <a:normAutofit/>
          </a:bodyPr>
          <a:lstStyle/>
          <a:p>
            <a:r>
              <a:rPr lang="en-US" sz="4400" dirty="0"/>
              <a:t>Non-Syndromic Bilateral Congenital Facial Nerves  Aplasia</a:t>
            </a:r>
          </a:p>
        </p:txBody>
      </p:sp>
      <p:sp>
        <p:nvSpPr>
          <p:cNvPr id="3" name="Subtitle 2">
            <a:extLst>
              <a:ext uri="{FF2B5EF4-FFF2-40B4-BE49-F238E27FC236}">
                <a16:creationId xmlns:a16="http://schemas.microsoft.com/office/drawing/2014/main" id="{5184F974-3CF2-4C05-2DF1-F25B8AB4FB3F}"/>
              </a:ext>
            </a:extLst>
          </p:cNvPr>
          <p:cNvSpPr>
            <a:spLocks noGrp="1"/>
          </p:cNvSpPr>
          <p:nvPr>
            <p:ph type="subTitle" idx="1"/>
          </p:nvPr>
        </p:nvSpPr>
        <p:spPr>
          <a:xfrm>
            <a:off x="1733730" y="1943264"/>
            <a:ext cx="9144000" cy="3141204"/>
          </a:xfrm>
        </p:spPr>
        <p:txBody>
          <a:bodyPr>
            <a:normAutofit/>
          </a:bodyPr>
          <a:lstStyle/>
          <a:p>
            <a:pPr algn="ctr"/>
            <a:r>
              <a:rPr lang="en-US" dirty="0" err="1">
                <a:latin typeface="Agency FB" panose="020B0503020202020204" pitchFamily="34" charset="0"/>
              </a:rPr>
              <a:t>Dr.Zeyad</a:t>
            </a:r>
            <a:r>
              <a:rPr lang="en-US" dirty="0">
                <a:latin typeface="Agency FB" panose="020B0503020202020204" pitchFamily="34" charset="0"/>
              </a:rPr>
              <a:t> </a:t>
            </a:r>
            <a:r>
              <a:rPr lang="en-US" dirty="0" err="1">
                <a:latin typeface="Agency FB" panose="020B0503020202020204" pitchFamily="34" charset="0"/>
              </a:rPr>
              <a:t>Fadhl</a:t>
            </a:r>
            <a:r>
              <a:rPr lang="en-US" dirty="0">
                <a:latin typeface="Agency FB" panose="020B0503020202020204" pitchFamily="34" charset="0"/>
              </a:rPr>
              <a:t> </a:t>
            </a:r>
            <a:r>
              <a:rPr lang="en-US" dirty="0" err="1">
                <a:latin typeface="Agency FB" panose="020B0503020202020204" pitchFamily="34" charset="0"/>
              </a:rPr>
              <a:t>Shaif</a:t>
            </a:r>
            <a:r>
              <a:rPr lang="en-US" dirty="0">
                <a:latin typeface="Agency FB" panose="020B0503020202020204" pitchFamily="34" charset="0"/>
              </a:rPr>
              <a:t> </a:t>
            </a:r>
            <a:r>
              <a:rPr lang="en-US" dirty="0" err="1">
                <a:latin typeface="Agency FB" panose="020B0503020202020204" pitchFamily="34" charset="0"/>
              </a:rPr>
              <a:t>Moqbel</a:t>
            </a:r>
            <a:endParaRPr lang="en-US" dirty="0">
              <a:latin typeface="Agency FB" panose="020B0503020202020204" pitchFamily="34" charset="0"/>
            </a:endParaRPr>
          </a:p>
          <a:p>
            <a:pPr algn="ctr"/>
            <a:r>
              <a:rPr lang="en-US" dirty="0">
                <a:latin typeface="Agency FB" panose="020B0503020202020204" pitchFamily="34" charset="0"/>
              </a:rPr>
              <a:t>Specialist Radiologist .MD</a:t>
            </a:r>
          </a:p>
          <a:p>
            <a:pPr algn="ctr"/>
            <a:r>
              <a:rPr lang="en-US" dirty="0">
                <a:latin typeface="Agency FB" panose="020B0503020202020204" pitchFamily="34" charset="0"/>
              </a:rPr>
              <a:t>Jahra Hospital</a:t>
            </a:r>
          </a:p>
          <a:p>
            <a:pPr algn="ctr"/>
            <a:r>
              <a:rPr lang="en-US" dirty="0">
                <a:latin typeface="Agency FB" panose="020B0503020202020204" pitchFamily="34" charset="0"/>
              </a:rPr>
              <a:t>Kuwait</a:t>
            </a:r>
          </a:p>
        </p:txBody>
      </p:sp>
    </p:spTree>
    <p:extLst>
      <p:ext uri="{BB962C8B-B14F-4D97-AF65-F5344CB8AC3E}">
        <p14:creationId xmlns:p14="http://schemas.microsoft.com/office/powerpoint/2010/main" val="2566784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4B05B-DCBC-A677-82E6-74BB90F1A896}"/>
              </a:ext>
            </a:extLst>
          </p:cNvPr>
          <p:cNvSpPr>
            <a:spLocks noGrp="1"/>
          </p:cNvSpPr>
          <p:nvPr>
            <p:ph type="title"/>
          </p:nvPr>
        </p:nvSpPr>
        <p:spPr>
          <a:xfrm>
            <a:off x="388257" y="64634"/>
            <a:ext cx="10515600" cy="1325563"/>
          </a:xfrm>
        </p:spPr>
        <p:txBody>
          <a:bodyPr>
            <a:normAutofit/>
          </a:bodyPr>
          <a:lstStyle/>
          <a:p>
            <a:r>
              <a:rPr lang="en-US" dirty="0">
                <a:solidFill>
                  <a:srgbClr val="FFFF00"/>
                </a:solidFill>
              </a:rPr>
              <a:t>Case synopsis </a:t>
            </a:r>
          </a:p>
        </p:txBody>
      </p:sp>
      <p:sp>
        <p:nvSpPr>
          <p:cNvPr id="3" name="Content Placeholder 2">
            <a:extLst>
              <a:ext uri="{FF2B5EF4-FFF2-40B4-BE49-F238E27FC236}">
                <a16:creationId xmlns:a16="http://schemas.microsoft.com/office/drawing/2014/main" id="{A0C78206-BA4C-1C8B-7531-C5E4B88E0D2E}"/>
              </a:ext>
            </a:extLst>
          </p:cNvPr>
          <p:cNvSpPr>
            <a:spLocks noGrp="1"/>
          </p:cNvSpPr>
          <p:nvPr>
            <p:ph idx="1"/>
          </p:nvPr>
        </p:nvSpPr>
        <p:spPr>
          <a:xfrm>
            <a:off x="529157" y="1114624"/>
            <a:ext cx="10957210" cy="4351338"/>
          </a:xfrm>
        </p:spPr>
        <p:txBody>
          <a:bodyPr>
            <a:noAutofit/>
          </a:bodyPr>
          <a:lstStyle/>
          <a:p>
            <a:r>
              <a:rPr lang="en-GB" sz="2000" b="0" i="0" dirty="0">
                <a:solidFill>
                  <a:schemeClr val="tx1"/>
                </a:solidFill>
                <a:effectLst/>
                <a:latin typeface="Times New Roman" panose="02020603050405020304" pitchFamily="18" charset="0"/>
                <a:cs typeface="Times New Roman" panose="02020603050405020304" pitchFamily="18" charset="0"/>
              </a:rPr>
              <a:t>Facial nerve aplasia is an </a:t>
            </a:r>
            <a:r>
              <a:rPr lang="en-GB" sz="2000" b="0" i="0" dirty="0">
                <a:solidFill>
                  <a:srgbClr val="FF0000"/>
                </a:solidFill>
                <a:effectLst/>
                <a:latin typeface="Times New Roman" panose="02020603050405020304" pitchFamily="18" charset="0"/>
                <a:cs typeface="Times New Roman" panose="02020603050405020304" pitchFamily="18" charset="0"/>
              </a:rPr>
              <a:t>extremely rare </a:t>
            </a:r>
            <a:r>
              <a:rPr lang="en-GB" sz="2000" b="0" i="0" dirty="0">
                <a:solidFill>
                  <a:schemeClr val="tx1"/>
                </a:solidFill>
                <a:effectLst/>
                <a:latin typeface="Times New Roman" panose="02020603050405020304" pitchFamily="18" charset="0"/>
                <a:cs typeface="Times New Roman" panose="02020603050405020304" pitchFamily="18" charset="0"/>
              </a:rPr>
              <a:t>condition that is usually syndromic, namely; in Moebius syndrome, among others. The occurrence of isolated  aplasia of facial nerve is even rarer, with only few cases reported in the literature. </a:t>
            </a:r>
          </a:p>
          <a:p>
            <a:r>
              <a:rPr lang="en-GB" sz="2000" b="0" i="0" dirty="0">
                <a:solidFill>
                  <a:schemeClr val="tx1"/>
                </a:solidFill>
                <a:effectLst/>
                <a:latin typeface="Times New Roman" panose="02020603050405020304" pitchFamily="18" charset="0"/>
                <a:cs typeface="Times New Roman" panose="02020603050405020304" pitchFamily="18" charset="0"/>
              </a:rPr>
              <a:t>It is classified as traumatic or developmental; unilateral or bilateral; and complete or incomplete</a:t>
            </a:r>
            <a:endParaRPr lang="en-GB" sz="2000" dirty="0">
              <a:solidFill>
                <a:schemeClr val="tx1"/>
              </a:solidFill>
              <a:latin typeface="Times New Roman" panose="02020603050405020304" pitchFamily="18" charset="0"/>
              <a:cs typeface="Times New Roman" panose="02020603050405020304" pitchFamily="18" charset="0"/>
            </a:endParaRPr>
          </a:p>
          <a:p>
            <a:r>
              <a:rPr lang="en-GB" sz="2000" dirty="0">
                <a:solidFill>
                  <a:schemeClr val="tx1"/>
                </a:solidFill>
                <a:latin typeface="Times New Roman" panose="02020603050405020304" pitchFamily="18" charset="0"/>
                <a:cs typeface="Times New Roman" panose="02020603050405020304" pitchFamily="18" charset="0"/>
              </a:rPr>
              <a:t>In our case we report a two-year-old female infant  with bilateral congenital facial nerve palsy. The condition was noted at birth, manifesting as facial asymmetry during crying and an inability to close both eyes completely. The patient was born at term  with vaginal delivery, with no history of perinatal trauma, birth asphyxia, or the use of instrumentation. Family history was unremarkable, and developmental milestones were appropriate for age.</a:t>
            </a:r>
          </a:p>
          <a:p>
            <a:r>
              <a:rPr lang="en-GB" sz="2000" dirty="0">
                <a:solidFill>
                  <a:schemeClr val="tx1"/>
                </a:solidFill>
                <a:latin typeface="Times New Roman" panose="02020603050405020304" pitchFamily="18" charset="0"/>
                <a:cs typeface="Times New Roman" panose="02020603050405020304" pitchFamily="18" charset="0"/>
              </a:rPr>
              <a:t>On examination, bilateral lower motor neuron facial nerve palsy was confirmed, with the absence of dysmorphic features or other cranial nerve involvement.</a:t>
            </a:r>
          </a:p>
          <a:p>
            <a:r>
              <a:rPr lang="en-GB" sz="2000" dirty="0">
                <a:solidFill>
                  <a:schemeClr val="tx1"/>
                </a:solidFill>
                <a:latin typeface="Times New Roman" panose="02020603050405020304" pitchFamily="18" charset="0"/>
                <a:cs typeface="Times New Roman" panose="02020603050405020304" pitchFamily="18" charset="0"/>
              </a:rPr>
              <a:t> High-resolution MRI  revealed </a:t>
            </a:r>
            <a:r>
              <a:rPr lang="en-GB" sz="2000" dirty="0">
                <a:solidFill>
                  <a:srgbClr val="FF0000"/>
                </a:solidFill>
                <a:latin typeface="Times New Roman" panose="02020603050405020304" pitchFamily="18" charset="0"/>
                <a:cs typeface="Times New Roman" panose="02020603050405020304" pitchFamily="18" charset="0"/>
              </a:rPr>
              <a:t>bilateral aplasia of the facial nerves</a:t>
            </a:r>
            <a:r>
              <a:rPr lang="en-GB" sz="2000" dirty="0">
                <a:solidFill>
                  <a:schemeClr val="tx1"/>
                </a:solidFill>
                <a:latin typeface="Times New Roman" panose="02020603050405020304" pitchFamily="18" charset="0"/>
                <a:cs typeface="Times New Roman" panose="02020603050405020304" pitchFamily="18" charset="0"/>
              </a:rPr>
              <a:t>. Other cranial nerves, including the cochlear and vestibular nerves, as well as the abducent nerves  were intact.</a:t>
            </a:r>
          </a:p>
          <a:p>
            <a:r>
              <a:rPr lang="en-GB" sz="2000" b="0" i="0" dirty="0">
                <a:solidFill>
                  <a:schemeClr val="tx1"/>
                </a:solidFill>
                <a:effectLst/>
                <a:latin typeface="Times New Roman" panose="02020603050405020304" pitchFamily="18" charset="0"/>
                <a:cs typeface="Times New Roman" panose="02020603050405020304" pitchFamily="18" charset="0"/>
              </a:rPr>
              <a:t>Physiotherapy is the mainstay of treatment. Most patients regain some function in follow-up which may be due to aberrant innervations of some of the facial muscles by other cranial nerves</a:t>
            </a:r>
            <a:endParaRPr lang="en-GB" sz="2000" dirty="0">
              <a:solidFill>
                <a:schemeClr val="tx1"/>
              </a:solidFill>
              <a:latin typeface="Times New Roman" panose="02020603050405020304" pitchFamily="18" charset="0"/>
              <a:cs typeface="Times New Roman" panose="02020603050405020304" pitchFamily="18" charset="0"/>
            </a:endParaRPr>
          </a:p>
          <a:p>
            <a:r>
              <a:rPr lang="en-GB" sz="2000" dirty="0">
                <a:solidFill>
                  <a:schemeClr val="tx1"/>
                </a:solidFill>
                <a:latin typeface="Times New Roman" panose="02020603050405020304" pitchFamily="18" charset="0"/>
                <a:cs typeface="Times New Roman" panose="02020603050405020304" pitchFamily="18" charset="0"/>
              </a:rPr>
              <a:t>This case highlights the importance MRI in diagnosing congenital facial nerve aplasia and emphasizes the need for early multidisciplinary care to optimize outcomes in this rare condition</a:t>
            </a:r>
            <a:r>
              <a:rPr lang="en-GB" sz="1800" dirty="0">
                <a:solidFill>
                  <a:schemeClr val="tx1"/>
                </a:solidFill>
                <a:latin typeface="Times New Roman" panose="02020603050405020304" pitchFamily="18" charset="0"/>
                <a:cs typeface="Times New Roman" panose="02020603050405020304" pitchFamily="18" charset="0"/>
              </a:rPr>
              <a:t>.</a:t>
            </a:r>
            <a:endParaRPr lang="en-US" sz="1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7889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B3F6F-CDBF-2928-680F-C5A2412A231D}"/>
              </a:ext>
            </a:extLst>
          </p:cNvPr>
          <p:cNvSpPr>
            <a:spLocks noGrp="1"/>
          </p:cNvSpPr>
          <p:nvPr>
            <p:ph type="title"/>
          </p:nvPr>
        </p:nvSpPr>
        <p:spPr>
          <a:xfrm>
            <a:off x="225624" y="341695"/>
            <a:ext cx="10515600" cy="1325563"/>
          </a:xfrm>
        </p:spPr>
        <p:txBody>
          <a:bodyPr>
            <a:normAutofit fontScale="90000"/>
          </a:bodyPr>
          <a:lstStyle/>
          <a:p>
            <a:r>
              <a:rPr lang="en-US" dirty="0">
                <a:solidFill>
                  <a:srgbClr val="FFFF00"/>
                </a:solidFill>
              </a:rPr>
              <a:t>MRI FINDINGS</a:t>
            </a:r>
            <a:r>
              <a:rPr lang="en-US" dirty="0"/>
              <a:t>:</a:t>
            </a:r>
            <a:br>
              <a:rPr lang="en-US" dirty="0"/>
            </a:br>
            <a:endParaRPr lang="en-US" dirty="0"/>
          </a:p>
        </p:txBody>
      </p:sp>
      <p:pic>
        <p:nvPicPr>
          <p:cNvPr id="5" name="Picture 4" descr="A close-up of a mri scan&#10;&#10;Description automatically generated">
            <a:extLst>
              <a:ext uri="{FF2B5EF4-FFF2-40B4-BE49-F238E27FC236}">
                <a16:creationId xmlns:a16="http://schemas.microsoft.com/office/drawing/2014/main" id="{7951B7AD-11E7-C4C3-5FD0-5121ABFDC3EB}"/>
              </a:ext>
            </a:extLst>
          </p:cNvPr>
          <p:cNvPicPr>
            <a:picLocks noChangeAspect="1"/>
          </p:cNvPicPr>
          <p:nvPr/>
        </p:nvPicPr>
        <p:blipFill>
          <a:blip r:embed="rId3">
            <a:extLst>
              <a:ext uri="{28A0092B-C50C-407E-A947-70E740481C1C}">
                <a14:useLocalDpi xmlns:a14="http://schemas.microsoft.com/office/drawing/2010/main" val="0"/>
              </a:ext>
            </a:extLst>
          </a:blip>
          <a:srcRect l="26944" t="24291" r="27917" b="24831"/>
          <a:stretch/>
        </p:blipFill>
        <p:spPr>
          <a:xfrm>
            <a:off x="4510064" y="1387486"/>
            <a:ext cx="3789765" cy="2628481"/>
          </a:xfrm>
          <a:prstGeom prst="rect">
            <a:avLst/>
          </a:prstGeom>
        </p:spPr>
      </p:pic>
      <p:pic>
        <p:nvPicPr>
          <p:cNvPr id="7" name="Picture 6" descr="A close-up of a brain&#10;&#10;Description automatically generated">
            <a:extLst>
              <a:ext uri="{FF2B5EF4-FFF2-40B4-BE49-F238E27FC236}">
                <a16:creationId xmlns:a16="http://schemas.microsoft.com/office/drawing/2014/main" id="{1088DDAB-BFFE-964E-592C-1F038FE96419}"/>
              </a:ext>
            </a:extLst>
          </p:cNvPr>
          <p:cNvPicPr>
            <a:picLocks noChangeAspect="1"/>
          </p:cNvPicPr>
          <p:nvPr/>
        </p:nvPicPr>
        <p:blipFill>
          <a:blip r:embed="rId4">
            <a:extLst>
              <a:ext uri="{28A0092B-C50C-407E-A947-70E740481C1C}">
                <a14:useLocalDpi xmlns:a14="http://schemas.microsoft.com/office/drawing/2010/main" val="0"/>
              </a:ext>
            </a:extLst>
          </a:blip>
          <a:srcRect l="27945" t="23906" r="20787" b="25046"/>
          <a:stretch/>
        </p:blipFill>
        <p:spPr>
          <a:xfrm>
            <a:off x="221478" y="1374960"/>
            <a:ext cx="3999794" cy="2628480"/>
          </a:xfrm>
          <a:prstGeom prst="rect">
            <a:avLst/>
          </a:prstGeom>
        </p:spPr>
      </p:pic>
      <p:pic>
        <p:nvPicPr>
          <p:cNvPr id="11" name="Picture 10" descr="A close-up of a mri scan&#10;&#10;Description automatically generated">
            <a:extLst>
              <a:ext uri="{FF2B5EF4-FFF2-40B4-BE49-F238E27FC236}">
                <a16:creationId xmlns:a16="http://schemas.microsoft.com/office/drawing/2014/main" id="{1D8D7AD7-CFED-616B-3B82-457AA54BA138}"/>
              </a:ext>
            </a:extLst>
          </p:cNvPr>
          <p:cNvPicPr>
            <a:picLocks noChangeAspect="1"/>
          </p:cNvPicPr>
          <p:nvPr/>
        </p:nvPicPr>
        <p:blipFill>
          <a:blip r:embed="rId5">
            <a:extLst>
              <a:ext uri="{28A0092B-C50C-407E-A947-70E740481C1C}">
                <a14:useLocalDpi xmlns:a14="http://schemas.microsoft.com/office/drawing/2010/main" val="0"/>
              </a:ext>
            </a:extLst>
          </a:blip>
          <a:srcRect l="16494" t="9518" r="17935" b="15642"/>
          <a:stretch/>
        </p:blipFill>
        <p:spPr>
          <a:xfrm>
            <a:off x="8613673" y="1387486"/>
            <a:ext cx="3146580" cy="3591396"/>
          </a:xfrm>
          <a:prstGeom prst="rect">
            <a:avLst/>
          </a:prstGeom>
        </p:spPr>
      </p:pic>
      <p:sp>
        <p:nvSpPr>
          <p:cNvPr id="3" name="TextBox 2">
            <a:extLst>
              <a:ext uri="{FF2B5EF4-FFF2-40B4-BE49-F238E27FC236}">
                <a16:creationId xmlns:a16="http://schemas.microsoft.com/office/drawing/2014/main" id="{029D5DC1-253D-AA0F-E270-4C338E6C71C9}"/>
              </a:ext>
            </a:extLst>
          </p:cNvPr>
          <p:cNvSpPr txBox="1"/>
          <p:nvPr/>
        </p:nvSpPr>
        <p:spPr>
          <a:xfrm>
            <a:off x="479321" y="4177958"/>
            <a:ext cx="7599967" cy="646331"/>
          </a:xfrm>
          <a:prstGeom prst="rect">
            <a:avLst/>
          </a:prstGeom>
          <a:noFill/>
        </p:spPr>
        <p:txBody>
          <a:bodyPr wrap="square" rtlCol="0">
            <a:spAutoFit/>
          </a:bodyPr>
          <a:lstStyle/>
          <a:p>
            <a:r>
              <a:rPr lang="en-US" dirty="0"/>
              <a:t>MRI Sagittal oblique FIESTA right (A)and left(B) of the IAC revealed absence of both facial nerves (red arrows) .     </a:t>
            </a:r>
          </a:p>
        </p:txBody>
      </p:sp>
      <p:cxnSp>
        <p:nvCxnSpPr>
          <p:cNvPr id="6" name="Straight Arrow Connector 5">
            <a:extLst>
              <a:ext uri="{FF2B5EF4-FFF2-40B4-BE49-F238E27FC236}">
                <a16:creationId xmlns:a16="http://schemas.microsoft.com/office/drawing/2014/main" id="{C5CBE033-1415-FF99-7D34-65CB68C1F285}"/>
              </a:ext>
            </a:extLst>
          </p:cNvPr>
          <p:cNvCxnSpPr/>
          <p:nvPr/>
        </p:nvCxnSpPr>
        <p:spPr>
          <a:xfrm>
            <a:off x="1540702" y="2561390"/>
            <a:ext cx="288099" cy="280672"/>
          </a:xfrm>
          <a:prstGeom prst="straightConnector1">
            <a:avLst/>
          </a:prstGeom>
          <a:ln w="1905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0" name="Straight Arrow Connector 9">
            <a:extLst>
              <a:ext uri="{FF2B5EF4-FFF2-40B4-BE49-F238E27FC236}">
                <a16:creationId xmlns:a16="http://schemas.microsoft.com/office/drawing/2014/main" id="{DD46B6F7-A892-4DF3-55C2-91A6BA8F410C}"/>
              </a:ext>
            </a:extLst>
          </p:cNvPr>
          <p:cNvCxnSpPr/>
          <p:nvPr/>
        </p:nvCxnSpPr>
        <p:spPr>
          <a:xfrm>
            <a:off x="5795375" y="2268192"/>
            <a:ext cx="288099" cy="280672"/>
          </a:xfrm>
          <a:prstGeom prst="straightConnector1">
            <a:avLst/>
          </a:prstGeom>
          <a:ln w="19050"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2" name="TextBox 11">
            <a:extLst>
              <a:ext uri="{FF2B5EF4-FFF2-40B4-BE49-F238E27FC236}">
                <a16:creationId xmlns:a16="http://schemas.microsoft.com/office/drawing/2014/main" id="{F74CF9FB-8BC4-DAFA-F8CD-5E28CF580DD0}"/>
              </a:ext>
            </a:extLst>
          </p:cNvPr>
          <p:cNvSpPr txBox="1"/>
          <p:nvPr/>
        </p:nvSpPr>
        <p:spPr>
          <a:xfrm>
            <a:off x="8505173" y="5147348"/>
            <a:ext cx="3686827" cy="1200329"/>
          </a:xfrm>
          <a:prstGeom prst="rect">
            <a:avLst/>
          </a:prstGeom>
          <a:noFill/>
        </p:spPr>
        <p:txBody>
          <a:bodyPr wrap="square" rtlCol="0">
            <a:spAutoFit/>
          </a:bodyPr>
          <a:lstStyle/>
          <a:p>
            <a:r>
              <a:rPr lang="en-US" dirty="0"/>
              <a:t>MRI Axial T2 FIESTA Intact  both  abducent nerves(black arrows) , a finding excluding Moebius syndrome.  </a:t>
            </a:r>
          </a:p>
        </p:txBody>
      </p:sp>
      <p:sp>
        <p:nvSpPr>
          <p:cNvPr id="13" name="TextBox 12">
            <a:extLst>
              <a:ext uri="{FF2B5EF4-FFF2-40B4-BE49-F238E27FC236}">
                <a16:creationId xmlns:a16="http://schemas.microsoft.com/office/drawing/2014/main" id="{797E5B12-B96E-6A5A-777E-FC8425877CCD}"/>
              </a:ext>
            </a:extLst>
          </p:cNvPr>
          <p:cNvSpPr txBox="1"/>
          <p:nvPr/>
        </p:nvSpPr>
        <p:spPr>
          <a:xfrm>
            <a:off x="479321" y="3645074"/>
            <a:ext cx="330540" cy="369332"/>
          </a:xfrm>
          <a:prstGeom prst="rect">
            <a:avLst/>
          </a:prstGeom>
          <a:noFill/>
        </p:spPr>
        <p:txBody>
          <a:bodyPr wrap="none" rtlCol="0">
            <a:spAutoFit/>
          </a:bodyPr>
          <a:lstStyle/>
          <a:p>
            <a:r>
              <a:rPr lang="en-US" dirty="0"/>
              <a:t>A</a:t>
            </a:r>
          </a:p>
        </p:txBody>
      </p:sp>
      <p:sp>
        <p:nvSpPr>
          <p:cNvPr id="14" name="TextBox 13">
            <a:extLst>
              <a:ext uri="{FF2B5EF4-FFF2-40B4-BE49-F238E27FC236}">
                <a16:creationId xmlns:a16="http://schemas.microsoft.com/office/drawing/2014/main" id="{3124D685-14F1-90A3-C5DA-36A219CD48CB}"/>
              </a:ext>
            </a:extLst>
          </p:cNvPr>
          <p:cNvSpPr txBox="1"/>
          <p:nvPr/>
        </p:nvSpPr>
        <p:spPr>
          <a:xfrm>
            <a:off x="4557925" y="3530252"/>
            <a:ext cx="320922" cy="369332"/>
          </a:xfrm>
          <a:prstGeom prst="rect">
            <a:avLst/>
          </a:prstGeom>
          <a:noFill/>
        </p:spPr>
        <p:txBody>
          <a:bodyPr wrap="none" rtlCol="0">
            <a:spAutoFit/>
          </a:bodyPr>
          <a:lstStyle/>
          <a:p>
            <a:r>
              <a:rPr lang="en-US" dirty="0"/>
              <a:t>B</a:t>
            </a:r>
          </a:p>
        </p:txBody>
      </p:sp>
      <p:cxnSp>
        <p:nvCxnSpPr>
          <p:cNvPr id="15" name="Straight Arrow Connector 14">
            <a:extLst>
              <a:ext uri="{FF2B5EF4-FFF2-40B4-BE49-F238E27FC236}">
                <a16:creationId xmlns:a16="http://schemas.microsoft.com/office/drawing/2014/main" id="{EB0405E7-CDCB-172B-FCB8-6996F40CD59B}"/>
              </a:ext>
            </a:extLst>
          </p:cNvPr>
          <p:cNvCxnSpPr>
            <a:cxnSpLocks/>
          </p:cNvCxnSpPr>
          <p:nvPr/>
        </p:nvCxnSpPr>
        <p:spPr>
          <a:xfrm flipV="1">
            <a:off x="9745249" y="3247995"/>
            <a:ext cx="273486" cy="206057"/>
          </a:xfrm>
          <a:prstGeom prst="straightConnector1">
            <a:avLst/>
          </a:prstGeom>
          <a:ln w="19050" cap="flat" cmpd="sng" algn="ctr">
            <a:solidFill>
              <a:schemeClr val="bg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7" name="Straight Arrow Connector 16">
            <a:extLst>
              <a:ext uri="{FF2B5EF4-FFF2-40B4-BE49-F238E27FC236}">
                <a16:creationId xmlns:a16="http://schemas.microsoft.com/office/drawing/2014/main" id="{4983C098-290E-FFE9-366D-6B065A7E0EFD}"/>
              </a:ext>
            </a:extLst>
          </p:cNvPr>
          <p:cNvCxnSpPr>
            <a:cxnSpLocks/>
          </p:cNvCxnSpPr>
          <p:nvPr/>
        </p:nvCxnSpPr>
        <p:spPr>
          <a:xfrm flipH="1" flipV="1">
            <a:off x="10451868" y="3242367"/>
            <a:ext cx="177451" cy="222123"/>
          </a:xfrm>
          <a:prstGeom prst="straightConnector1">
            <a:avLst/>
          </a:prstGeom>
          <a:ln w="19050" cap="flat" cmpd="sng" algn="ctr">
            <a:solidFill>
              <a:schemeClr val="bg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4" name="Straight Arrow Connector 3">
            <a:extLst>
              <a:ext uri="{FF2B5EF4-FFF2-40B4-BE49-F238E27FC236}">
                <a16:creationId xmlns:a16="http://schemas.microsoft.com/office/drawing/2014/main" id="{C67379CC-CF41-B867-D2A6-9A62F37AD6C6}"/>
              </a:ext>
            </a:extLst>
          </p:cNvPr>
          <p:cNvCxnSpPr>
            <a:cxnSpLocks/>
          </p:cNvCxnSpPr>
          <p:nvPr/>
        </p:nvCxnSpPr>
        <p:spPr>
          <a:xfrm flipV="1">
            <a:off x="1318018" y="3088537"/>
            <a:ext cx="445368" cy="384395"/>
          </a:xfrm>
          <a:prstGeom prst="straightConnector1">
            <a:avLst/>
          </a:prstGeom>
          <a:ln w="19050"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9" name="Straight Arrow Connector 8">
            <a:extLst>
              <a:ext uri="{FF2B5EF4-FFF2-40B4-BE49-F238E27FC236}">
                <a16:creationId xmlns:a16="http://schemas.microsoft.com/office/drawing/2014/main" id="{03165083-F5EB-A530-D0AF-86D5616876EF}"/>
              </a:ext>
            </a:extLst>
          </p:cNvPr>
          <p:cNvCxnSpPr>
            <a:cxnSpLocks/>
          </p:cNvCxnSpPr>
          <p:nvPr/>
        </p:nvCxnSpPr>
        <p:spPr>
          <a:xfrm flipV="1">
            <a:off x="5585217" y="2726479"/>
            <a:ext cx="445368" cy="384395"/>
          </a:xfrm>
          <a:prstGeom prst="straightConnector1">
            <a:avLst/>
          </a:prstGeom>
          <a:ln w="19050"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6" name="TextBox 15">
            <a:extLst>
              <a:ext uri="{FF2B5EF4-FFF2-40B4-BE49-F238E27FC236}">
                <a16:creationId xmlns:a16="http://schemas.microsoft.com/office/drawing/2014/main" id="{8535AFFE-485B-3CCE-5DDB-6F19734E0A2E}"/>
              </a:ext>
            </a:extLst>
          </p:cNvPr>
          <p:cNvSpPr txBox="1"/>
          <p:nvPr/>
        </p:nvSpPr>
        <p:spPr>
          <a:xfrm>
            <a:off x="700701" y="3429000"/>
            <a:ext cx="1234633" cy="369332"/>
          </a:xfrm>
          <a:prstGeom prst="rect">
            <a:avLst/>
          </a:prstGeom>
          <a:noFill/>
        </p:spPr>
        <p:txBody>
          <a:bodyPr wrap="none" rtlCol="0">
            <a:spAutoFit/>
          </a:bodyPr>
          <a:lstStyle/>
          <a:p>
            <a:r>
              <a:rPr lang="en-US" dirty="0"/>
              <a:t>Cochlear N</a:t>
            </a:r>
          </a:p>
        </p:txBody>
      </p:sp>
      <p:sp>
        <p:nvSpPr>
          <p:cNvPr id="18" name="TextBox 17">
            <a:extLst>
              <a:ext uri="{FF2B5EF4-FFF2-40B4-BE49-F238E27FC236}">
                <a16:creationId xmlns:a16="http://schemas.microsoft.com/office/drawing/2014/main" id="{85859714-4786-C9DD-9F3F-FAB1D0EE201D}"/>
              </a:ext>
            </a:extLst>
          </p:cNvPr>
          <p:cNvSpPr txBox="1"/>
          <p:nvPr/>
        </p:nvSpPr>
        <p:spPr>
          <a:xfrm>
            <a:off x="2673604" y="3082088"/>
            <a:ext cx="1350626" cy="369332"/>
          </a:xfrm>
          <a:prstGeom prst="rect">
            <a:avLst/>
          </a:prstGeom>
          <a:noFill/>
        </p:spPr>
        <p:txBody>
          <a:bodyPr wrap="none" rtlCol="0">
            <a:spAutoFit/>
          </a:bodyPr>
          <a:lstStyle/>
          <a:p>
            <a:r>
              <a:rPr lang="en-US" dirty="0"/>
              <a:t>Vestibular N</a:t>
            </a:r>
          </a:p>
        </p:txBody>
      </p:sp>
      <p:cxnSp>
        <p:nvCxnSpPr>
          <p:cNvPr id="19" name="Straight Arrow Connector 18">
            <a:extLst>
              <a:ext uri="{FF2B5EF4-FFF2-40B4-BE49-F238E27FC236}">
                <a16:creationId xmlns:a16="http://schemas.microsoft.com/office/drawing/2014/main" id="{E110ECC9-D6AE-0CAD-5194-2A489BAEB10C}"/>
              </a:ext>
            </a:extLst>
          </p:cNvPr>
          <p:cNvCxnSpPr>
            <a:cxnSpLocks/>
          </p:cNvCxnSpPr>
          <p:nvPr/>
        </p:nvCxnSpPr>
        <p:spPr>
          <a:xfrm flipH="1" flipV="1">
            <a:off x="2000660" y="2986970"/>
            <a:ext cx="594221" cy="148561"/>
          </a:xfrm>
          <a:prstGeom prst="straightConnector1">
            <a:avLst/>
          </a:prstGeom>
          <a:ln w="19050" cap="flat" cmpd="sng" algn="ctr">
            <a:solidFill>
              <a:schemeClr val="accent5"/>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21" name="Straight Arrow Connector 20">
            <a:extLst>
              <a:ext uri="{FF2B5EF4-FFF2-40B4-BE49-F238E27FC236}">
                <a16:creationId xmlns:a16="http://schemas.microsoft.com/office/drawing/2014/main" id="{B3157A11-2EE1-AC37-E2ED-1BFB09543F2C}"/>
              </a:ext>
            </a:extLst>
          </p:cNvPr>
          <p:cNvCxnSpPr>
            <a:cxnSpLocks/>
          </p:cNvCxnSpPr>
          <p:nvPr/>
        </p:nvCxnSpPr>
        <p:spPr>
          <a:xfrm flipH="1" flipV="1">
            <a:off x="6261597" y="2605063"/>
            <a:ext cx="594221" cy="148561"/>
          </a:xfrm>
          <a:prstGeom prst="straightConnector1">
            <a:avLst/>
          </a:prstGeom>
          <a:ln w="19050" cap="flat" cmpd="sng" algn="ctr">
            <a:solidFill>
              <a:schemeClr val="accent5"/>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22" name="TextBox 21">
            <a:extLst>
              <a:ext uri="{FF2B5EF4-FFF2-40B4-BE49-F238E27FC236}">
                <a16:creationId xmlns:a16="http://schemas.microsoft.com/office/drawing/2014/main" id="{61F06395-A2FE-E56F-E08F-BEA6D0E98AFD}"/>
              </a:ext>
            </a:extLst>
          </p:cNvPr>
          <p:cNvSpPr txBox="1"/>
          <p:nvPr/>
        </p:nvSpPr>
        <p:spPr>
          <a:xfrm>
            <a:off x="5026964" y="3057701"/>
            <a:ext cx="1234633" cy="369332"/>
          </a:xfrm>
          <a:prstGeom prst="rect">
            <a:avLst/>
          </a:prstGeom>
          <a:noFill/>
        </p:spPr>
        <p:txBody>
          <a:bodyPr wrap="none" rtlCol="0">
            <a:spAutoFit/>
          </a:bodyPr>
          <a:lstStyle/>
          <a:p>
            <a:r>
              <a:rPr lang="en-US" dirty="0"/>
              <a:t>Cochlear N</a:t>
            </a:r>
          </a:p>
        </p:txBody>
      </p:sp>
      <p:sp>
        <p:nvSpPr>
          <p:cNvPr id="23" name="TextBox 22">
            <a:extLst>
              <a:ext uri="{FF2B5EF4-FFF2-40B4-BE49-F238E27FC236}">
                <a16:creationId xmlns:a16="http://schemas.microsoft.com/office/drawing/2014/main" id="{B87658FF-DB2D-2B4F-2CA8-95927EC2EFB0}"/>
              </a:ext>
            </a:extLst>
          </p:cNvPr>
          <p:cNvSpPr txBox="1"/>
          <p:nvPr/>
        </p:nvSpPr>
        <p:spPr>
          <a:xfrm>
            <a:off x="6773674" y="2674572"/>
            <a:ext cx="1350626" cy="369332"/>
          </a:xfrm>
          <a:prstGeom prst="rect">
            <a:avLst/>
          </a:prstGeom>
          <a:noFill/>
        </p:spPr>
        <p:txBody>
          <a:bodyPr wrap="none" rtlCol="0">
            <a:spAutoFit/>
          </a:bodyPr>
          <a:lstStyle/>
          <a:p>
            <a:r>
              <a:rPr lang="en-US" dirty="0"/>
              <a:t>Vestibular N</a:t>
            </a:r>
          </a:p>
        </p:txBody>
      </p:sp>
    </p:spTree>
    <p:extLst>
      <p:ext uri="{BB962C8B-B14F-4D97-AF65-F5344CB8AC3E}">
        <p14:creationId xmlns:p14="http://schemas.microsoft.com/office/powerpoint/2010/main" val="2951490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2FD77-230B-2B8E-745E-86C4257FCF30}"/>
              </a:ext>
            </a:extLst>
          </p:cNvPr>
          <p:cNvSpPr>
            <a:spLocks noGrp="1"/>
          </p:cNvSpPr>
          <p:nvPr>
            <p:ph type="title"/>
          </p:nvPr>
        </p:nvSpPr>
        <p:spPr/>
        <p:txBody>
          <a:bodyPr/>
          <a:lstStyle/>
          <a:p>
            <a:r>
              <a:rPr lang="en-US" dirty="0">
                <a:solidFill>
                  <a:srgbClr val="FFFF00"/>
                </a:solidFill>
              </a:rPr>
              <a:t>References</a:t>
            </a:r>
          </a:p>
        </p:txBody>
      </p:sp>
      <p:sp>
        <p:nvSpPr>
          <p:cNvPr id="3" name="Content Placeholder 2">
            <a:extLst>
              <a:ext uri="{FF2B5EF4-FFF2-40B4-BE49-F238E27FC236}">
                <a16:creationId xmlns:a16="http://schemas.microsoft.com/office/drawing/2014/main" id="{03FD11D6-6646-BF57-0AC0-06D939771799}"/>
              </a:ext>
            </a:extLst>
          </p:cNvPr>
          <p:cNvSpPr>
            <a:spLocks noGrp="1"/>
          </p:cNvSpPr>
          <p:nvPr>
            <p:ph idx="1"/>
          </p:nvPr>
        </p:nvSpPr>
        <p:spPr/>
        <p:txBody>
          <a:bodyPr>
            <a:normAutofit/>
          </a:bodyPr>
          <a:lstStyle/>
          <a:p>
            <a:pPr marL="0" indent="0">
              <a:buNone/>
            </a:pPr>
            <a:r>
              <a:rPr lang="en-US" sz="2400" i="1" dirty="0"/>
              <a:t>1.Nordjoe YE, </a:t>
            </a:r>
            <a:r>
              <a:rPr lang="en-US" sz="2400" i="1" dirty="0" err="1"/>
              <a:t>Azdad</a:t>
            </a:r>
            <a:r>
              <a:rPr lang="en-US" sz="2400" i="1" dirty="0"/>
              <a:t> O, </a:t>
            </a:r>
            <a:r>
              <a:rPr lang="en-US" sz="2400" i="1" dirty="0" err="1"/>
              <a:t>Lahkim</a:t>
            </a:r>
            <a:r>
              <a:rPr lang="en-US" sz="2400" i="1" dirty="0"/>
              <a:t> M, </a:t>
            </a:r>
            <a:r>
              <a:rPr lang="en-US" sz="2400" i="1" dirty="0" err="1"/>
              <a:t>Jroundi</a:t>
            </a:r>
            <a:r>
              <a:rPr lang="en-US" sz="2400" i="1" dirty="0"/>
              <a:t> L, </a:t>
            </a:r>
            <a:r>
              <a:rPr lang="en-US" sz="2400" i="1" dirty="0" err="1"/>
              <a:t>Laamrani</a:t>
            </a:r>
            <a:r>
              <a:rPr lang="en-US" sz="2400" i="1" dirty="0"/>
              <a:t> FZ. Congenital unilateral facial palsy revealing a facial nerve agenesis: a case report and review of the literature. BJR Case Reports. 2019;5(1):20180029. doi:10.1259/bjrcr.20180029.	</a:t>
            </a:r>
          </a:p>
          <a:p>
            <a:pPr marL="0" indent="0">
              <a:buNone/>
            </a:pPr>
            <a:r>
              <a:rPr lang="en-US" sz="2400" i="1" dirty="0"/>
              <a:t>2.Kumar I, Verma A, Ojha R, Aggarwal P. Congenital facial nerve aplasia: MR depiction of a rare anomaly. Indian J </a:t>
            </a:r>
            <a:r>
              <a:rPr lang="en-US" sz="2400" i="1" dirty="0" err="1"/>
              <a:t>Radiol</a:t>
            </a:r>
            <a:r>
              <a:rPr lang="en-US" sz="2400" i="1" dirty="0"/>
              <a:t> Imaging. 2016;26(4):517-520. doi:10.4103/0971-3026.195791.</a:t>
            </a:r>
          </a:p>
          <a:p>
            <a:pPr marL="0" indent="0">
              <a:buNone/>
            </a:pPr>
            <a:r>
              <a:rPr lang="en-US" sz="2400" i="1" dirty="0"/>
              <a:t>3.Jervis PN, Bull PD. Congenital facial nerve agenesis. J </a:t>
            </a:r>
            <a:r>
              <a:rPr lang="en-US" sz="2400" i="1" dirty="0" err="1"/>
              <a:t>Laryngol</a:t>
            </a:r>
            <a:r>
              <a:rPr lang="en-US" sz="2400" i="1" dirty="0"/>
              <a:t> Otol. 2001;115(1):53-54. doi:10.1258/0022215011906795.</a:t>
            </a:r>
          </a:p>
        </p:txBody>
      </p:sp>
    </p:spTree>
    <p:extLst>
      <p:ext uri="{BB962C8B-B14F-4D97-AF65-F5344CB8AC3E}">
        <p14:creationId xmlns:p14="http://schemas.microsoft.com/office/powerpoint/2010/main" val="4210722103"/>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TM04033923[[fn=Depth]]</Template>
  <TotalTime>57</TotalTime>
  <Words>451</Words>
  <Application>Microsoft Office PowerPoint</Application>
  <PresentationFormat>Widescreen</PresentationFormat>
  <Paragraphs>27</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Agency FB</vt:lpstr>
      <vt:lpstr>Aptos</vt:lpstr>
      <vt:lpstr>Arial</vt:lpstr>
      <vt:lpstr>Corbel</vt:lpstr>
      <vt:lpstr>Times New Roman</vt:lpstr>
      <vt:lpstr>Depth</vt:lpstr>
      <vt:lpstr>Non-Syndromic Bilateral Congenital Facial Nerves  Aplasia</vt:lpstr>
      <vt:lpstr>Case synopsis </vt:lpstr>
      <vt:lpstr>MRI FINDINGS: </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ZEYAD MOQBEL</dc:creator>
  <cp:lastModifiedBy>hatim ali</cp:lastModifiedBy>
  <cp:revision>5</cp:revision>
  <dcterms:created xsi:type="dcterms:W3CDTF">2025-01-17T09:36:41Z</dcterms:created>
  <dcterms:modified xsi:type="dcterms:W3CDTF">2025-02-06T07:08:10Z</dcterms:modified>
</cp:coreProperties>
</file>