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54"/>
  </p:normalViewPr>
  <p:slideViewPr>
    <p:cSldViewPr snapToGrid="0">
      <p:cViewPr varScale="1">
        <p:scale>
          <a:sx n="104" d="100"/>
          <a:sy n="104" d="100"/>
        </p:scale>
        <p:origin x="6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20DB-46C1-3618-CE86-7BE4839DE6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3CA378-CF5D-E298-B6BA-49A550243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E2ECB4-DF0D-1367-C8D9-6CDF15F1DCE7}"/>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5" name="Footer Placeholder 4">
            <a:extLst>
              <a:ext uri="{FF2B5EF4-FFF2-40B4-BE49-F238E27FC236}">
                <a16:creationId xmlns:a16="http://schemas.microsoft.com/office/drawing/2014/main" id="{BE4B7717-3969-A436-AD5D-E9F71744F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602CA-A2D1-E601-6512-2C6F00D5881E}"/>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24195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E164-EB8F-50C4-1166-2125B4570A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6F30F5-1C23-7DCD-751C-23BD8384BB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FB3E64-52EE-FFCE-B245-3A49CE302109}"/>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5" name="Footer Placeholder 4">
            <a:extLst>
              <a:ext uri="{FF2B5EF4-FFF2-40B4-BE49-F238E27FC236}">
                <a16:creationId xmlns:a16="http://schemas.microsoft.com/office/drawing/2014/main" id="{523ED5B0-3E37-DA8A-2374-7F208910A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D5B4A-FAE3-3665-5C38-EF1F482BF46F}"/>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423667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42100-CB55-8060-AEDC-06A55119E0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5B90E2-AA44-D1D0-4D11-DE1E97429F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1E43E0-9390-5B76-C06C-12751835762C}"/>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5" name="Footer Placeholder 4">
            <a:extLst>
              <a:ext uri="{FF2B5EF4-FFF2-40B4-BE49-F238E27FC236}">
                <a16:creationId xmlns:a16="http://schemas.microsoft.com/office/drawing/2014/main" id="{FFEA3FB3-1D7F-A277-FA6A-33D04135E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D5760-0260-31D2-9E0B-9B70AC3F41A2}"/>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115714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E7F2-17C8-2095-7625-67F7AAFEEA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B2158E-91BC-F22C-8FC3-C127263D675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461A29-9B46-E12A-591E-663358BC4120}"/>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5" name="Footer Placeholder 4">
            <a:extLst>
              <a:ext uri="{FF2B5EF4-FFF2-40B4-BE49-F238E27FC236}">
                <a16:creationId xmlns:a16="http://schemas.microsoft.com/office/drawing/2014/main" id="{50EFB3C5-3CAB-23E3-EC54-6258AF6DB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654DF-8795-A18F-441A-8B63F1276ED2}"/>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29501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F404-C329-541D-80C1-4295D10375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3B1C9CA-B03F-D341-6F67-34CA0DDD8F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9014FA-3200-DED4-1935-C19C54A3707B}"/>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5" name="Footer Placeholder 4">
            <a:extLst>
              <a:ext uri="{FF2B5EF4-FFF2-40B4-BE49-F238E27FC236}">
                <a16:creationId xmlns:a16="http://schemas.microsoft.com/office/drawing/2014/main" id="{6A52166A-E2A3-8B6F-DA30-4666726A0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2E34-3553-B6CE-4B3A-F321936975CD}"/>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177156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D92B-4924-B370-6FCE-5313CF4D79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015364-41CE-4FA7-16EA-38846F614C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A1396A3-F6D0-BB1F-C81C-AC25C94306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F3A8143-D308-E731-194B-BEB877DE684F}"/>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6" name="Footer Placeholder 5">
            <a:extLst>
              <a:ext uri="{FF2B5EF4-FFF2-40B4-BE49-F238E27FC236}">
                <a16:creationId xmlns:a16="http://schemas.microsoft.com/office/drawing/2014/main" id="{B9CD9677-67EC-D602-7CE3-086683A57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4ECF2-9516-A99C-0697-04A42EFA101C}"/>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383760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321E-9362-8370-210B-0A7660F9A4D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E7BC739-A441-42FE-E081-011B0DD8F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2BEA38-0FD5-DC7D-86AB-F1E6F7BDCF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20F0F50-2A9C-A142-F938-2E1BAF58F4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353FAA-EF7D-FEDA-E3AE-0CB788AD62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D2158B-B480-25BB-E53A-96BD0B5C21C6}"/>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8" name="Footer Placeholder 7">
            <a:extLst>
              <a:ext uri="{FF2B5EF4-FFF2-40B4-BE49-F238E27FC236}">
                <a16:creationId xmlns:a16="http://schemas.microsoft.com/office/drawing/2014/main" id="{9A5D1E2C-09FC-E2A3-CCA8-3F2E2A0868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444CB-5C3F-DBA1-FE2A-3AC6CCE98943}"/>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184820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3F60-BBA9-C20A-4DF4-C8E8DAECE4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ECEC1BA-4E12-8E59-ADFC-E14D5EFC0461}"/>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4" name="Footer Placeholder 3">
            <a:extLst>
              <a:ext uri="{FF2B5EF4-FFF2-40B4-BE49-F238E27FC236}">
                <a16:creationId xmlns:a16="http://schemas.microsoft.com/office/drawing/2014/main" id="{87E78CED-37AD-E56C-D834-B82D276B91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523B36-5A34-43A0-243F-0AA81F7BA8B0}"/>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211925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449AD-C053-32BC-95F7-F2CBAF4CBA8D}"/>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3" name="Footer Placeholder 2">
            <a:extLst>
              <a:ext uri="{FF2B5EF4-FFF2-40B4-BE49-F238E27FC236}">
                <a16:creationId xmlns:a16="http://schemas.microsoft.com/office/drawing/2014/main" id="{F82899B4-5BE7-C2F8-86B2-32BEE50ED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44E4E-47CF-E35C-0CD9-779EA456626B}"/>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361044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83E8-3908-0178-11E5-ED787DC7F8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5C26EE8-58EB-5C2B-7674-FA9B2EC7F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DDF4EF-E26F-E461-8787-BBD29760A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D48C54-3A65-0CC6-B7A7-46DB0BF7E328}"/>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6" name="Footer Placeholder 5">
            <a:extLst>
              <a:ext uri="{FF2B5EF4-FFF2-40B4-BE49-F238E27FC236}">
                <a16:creationId xmlns:a16="http://schemas.microsoft.com/office/drawing/2014/main" id="{011C5F65-5672-22A0-0CAF-67D19C962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CB7C7-6E48-36F4-06F9-5AC42C21CB22}"/>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25637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8DA6-779C-64E7-303C-EBA67A22DF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EEE6F7-3C79-2248-866A-D2AAB2801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BA3C49-2B0B-BCC8-4D02-E7B60DFFF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12F490-93B7-7CF3-D80F-597BF26F1544}"/>
              </a:ext>
            </a:extLst>
          </p:cNvPr>
          <p:cNvSpPr>
            <a:spLocks noGrp="1"/>
          </p:cNvSpPr>
          <p:nvPr>
            <p:ph type="dt" sz="half" idx="10"/>
          </p:nvPr>
        </p:nvSpPr>
        <p:spPr/>
        <p:txBody>
          <a:bodyPr/>
          <a:lstStyle/>
          <a:p>
            <a:fld id="{B31766B1-D543-7140-BF59-5209A73BA2A2}" type="datetimeFigureOut">
              <a:rPr lang="en-US" smtClean="0"/>
              <a:t>2/6/2025</a:t>
            </a:fld>
            <a:endParaRPr lang="en-US"/>
          </a:p>
        </p:txBody>
      </p:sp>
      <p:sp>
        <p:nvSpPr>
          <p:cNvPr id="6" name="Footer Placeholder 5">
            <a:extLst>
              <a:ext uri="{FF2B5EF4-FFF2-40B4-BE49-F238E27FC236}">
                <a16:creationId xmlns:a16="http://schemas.microsoft.com/office/drawing/2014/main" id="{A1DCE0CD-F43A-D319-3015-218E3B3D5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6D12D-D287-DA51-A52F-0C3318486F0D}"/>
              </a:ext>
            </a:extLst>
          </p:cNvPr>
          <p:cNvSpPr>
            <a:spLocks noGrp="1"/>
          </p:cNvSpPr>
          <p:nvPr>
            <p:ph type="sldNum" sz="quarter" idx="12"/>
          </p:nvPr>
        </p:nvSpPr>
        <p:spPr/>
        <p:txBody>
          <a:bodyPr/>
          <a:lstStyle/>
          <a:p>
            <a:fld id="{A6B079EA-FEED-2643-8670-53751A7D2B54}" type="slidenum">
              <a:rPr lang="en-US" smtClean="0"/>
              <a:t>‹#›</a:t>
            </a:fld>
            <a:endParaRPr lang="en-US"/>
          </a:p>
        </p:txBody>
      </p:sp>
    </p:spTree>
    <p:extLst>
      <p:ext uri="{BB962C8B-B14F-4D97-AF65-F5344CB8AC3E}">
        <p14:creationId xmlns:p14="http://schemas.microsoft.com/office/powerpoint/2010/main" val="329082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78953C-F5FB-25A5-1AFF-CBC86597B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B78CDC-F5E8-C114-EAA3-E44614E41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A6B4A8-E77E-7A0A-BCB1-A8703A1DE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1766B1-D543-7140-BF59-5209A73BA2A2}" type="datetimeFigureOut">
              <a:rPr lang="en-US" smtClean="0"/>
              <a:t>2/6/2025</a:t>
            </a:fld>
            <a:endParaRPr lang="en-US"/>
          </a:p>
        </p:txBody>
      </p:sp>
      <p:sp>
        <p:nvSpPr>
          <p:cNvPr id="5" name="Footer Placeholder 4">
            <a:extLst>
              <a:ext uri="{FF2B5EF4-FFF2-40B4-BE49-F238E27FC236}">
                <a16:creationId xmlns:a16="http://schemas.microsoft.com/office/drawing/2014/main" id="{26033CE6-AD60-B053-34E4-BF9203775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8F6AD9-6A2A-AD21-9566-C676E04DD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B079EA-FEED-2643-8670-53751A7D2B54}" type="slidenum">
              <a:rPr lang="en-US" smtClean="0"/>
              <a:t>‹#›</a:t>
            </a:fld>
            <a:endParaRPr lang="en-US"/>
          </a:p>
        </p:txBody>
      </p:sp>
    </p:spTree>
    <p:extLst>
      <p:ext uri="{BB962C8B-B14F-4D97-AF65-F5344CB8AC3E}">
        <p14:creationId xmlns:p14="http://schemas.microsoft.com/office/powerpoint/2010/main" val="390432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D6EF-CC86-9FF8-439A-706A9E956456}"/>
              </a:ext>
            </a:extLst>
          </p:cNvPr>
          <p:cNvSpPr>
            <a:spLocks noGrp="1"/>
          </p:cNvSpPr>
          <p:nvPr>
            <p:ph type="ctrTitle"/>
          </p:nvPr>
        </p:nvSpPr>
        <p:spPr/>
        <p:txBody>
          <a:bodyPr>
            <a:normAutofit fontScale="90000"/>
          </a:bodyPr>
          <a:lstStyle/>
          <a:p>
            <a:r>
              <a:rPr lang="en-US" dirty="0"/>
              <a:t>Two lesion </a:t>
            </a:r>
            <a:r>
              <a:rPr lang="en-US"/>
              <a:t>in one </a:t>
            </a:r>
            <a:r>
              <a:rPr lang="en-US" dirty="0"/>
              <a:t>axial plane of </a:t>
            </a:r>
            <a:r>
              <a:rPr lang="en-GB" b="0" i="0" dirty="0">
                <a:solidFill>
                  <a:srgbClr val="1F1F1F"/>
                </a:solidFill>
                <a:effectLst/>
                <a:latin typeface="Google Sans"/>
              </a:rPr>
              <a:t>Von Hippel–Lindau patient</a:t>
            </a:r>
            <a:endParaRPr lang="en-US" dirty="0"/>
          </a:p>
        </p:txBody>
      </p:sp>
      <p:sp>
        <p:nvSpPr>
          <p:cNvPr id="3" name="Subtitle 2">
            <a:extLst>
              <a:ext uri="{FF2B5EF4-FFF2-40B4-BE49-F238E27FC236}">
                <a16:creationId xmlns:a16="http://schemas.microsoft.com/office/drawing/2014/main" id="{7B853D04-847A-A21E-A7F4-8F69E38B2D54}"/>
              </a:ext>
            </a:extLst>
          </p:cNvPr>
          <p:cNvSpPr>
            <a:spLocks noGrp="1"/>
          </p:cNvSpPr>
          <p:nvPr>
            <p:ph type="subTitle" idx="1"/>
          </p:nvPr>
        </p:nvSpPr>
        <p:spPr/>
        <p:txBody>
          <a:bodyPr/>
          <a:lstStyle/>
          <a:p>
            <a:r>
              <a:rPr lang="en-US" dirty="0"/>
              <a:t>Khalid </a:t>
            </a:r>
            <a:r>
              <a:rPr lang="en-US" dirty="0" err="1"/>
              <a:t>Alsuhaibani</a:t>
            </a:r>
            <a:r>
              <a:rPr lang="en-US" dirty="0"/>
              <a:t> – Neuroradiology Fellow</a:t>
            </a:r>
          </a:p>
          <a:p>
            <a:r>
              <a:rPr lang="en-US" dirty="0"/>
              <a:t>King Abdulaziz Medical City – National Guard Hospital, Riyadh, Saudi Arabia.</a:t>
            </a:r>
          </a:p>
        </p:txBody>
      </p:sp>
    </p:spTree>
    <p:extLst>
      <p:ext uri="{BB962C8B-B14F-4D97-AF65-F5344CB8AC3E}">
        <p14:creationId xmlns:p14="http://schemas.microsoft.com/office/powerpoint/2010/main" val="95695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45FE-CE50-8473-5343-3CCAA19F5072}"/>
              </a:ext>
            </a:extLst>
          </p:cNvPr>
          <p:cNvSpPr>
            <a:spLocks noGrp="1"/>
          </p:cNvSpPr>
          <p:nvPr>
            <p:ph type="title"/>
          </p:nvPr>
        </p:nvSpPr>
        <p:spPr/>
        <p:txBody>
          <a:bodyPr/>
          <a:lstStyle/>
          <a:p>
            <a:r>
              <a:rPr lang="en-US" dirty="0"/>
              <a:t>Clinical history, radiological findings and diagnosis.</a:t>
            </a:r>
          </a:p>
        </p:txBody>
      </p:sp>
      <p:sp>
        <p:nvSpPr>
          <p:cNvPr id="3" name="Content Placeholder 2">
            <a:extLst>
              <a:ext uri="{FF2B5EF4-FFF2-40B4-BE49-F238E27FC236}">
                <a16:creationId xmlns:a16="http://schemas.microsoft.com/office/drawing/2014/main" id="{3E27AF7B-CB6B-98F3-F139-D82780B3E615}"/>
              </a:ext>
            </a:extLst>
          </p:cNvPr>
          <p:cNvSpPr>
            <a:spLocks noGrp="1"/>
          </p:cNvSpPr>
          <p:nvPr>
            <p:ph idx="1"/>
          </p:nvPr>
        </p:nvSpPr>
        <p:spPr/>
        <p:txBody>
          <a:bodyPr>
            <a:normAutofit fontScale="92500" lnSpcReduction="10000"/>
          </a:bodyPr>
          <a:lstStyle/>
          <a:p>
            <a:r>
              <a:rPr lang="en-US" dirty="0"/>
              <a:t>31 years old male came through outpatient clinics complaining of tinnitus and vertigo, CT scan of the temporal bones and MRI of the brain were ordered and obtained.</a:t>
            </a:r>
          </a:p>
          <a:p>
            <a:r>
              <a:rPr lang="en-US" dirty="0"/>
              <a:t>CT showed left petrous bone mouth eaten lytic lesion at the expected location of the vestibular aqueduct. </a:t>
            </a:r>
          </a:p>
          <a:p>
            <a:r>
              <a:rPr lang="en-US" dirty="0"/>
              <a:t>MRI showed T1 and T2 hyperintense lesion at the expected location of the left vestibular aqueduct. Also, there is cystic lesion with enhancing mural nodule seen at the left cerebellum without significant mass effect.</a:t>
            </a:r>
          </a:p>
          <a:p>
            <a:r>
              <a:rPr lang="en-US" dirty="0"/>
              <a:t>It turns out to be endolymphatic sac tumor and hemangioblastoma, with further investigation the patient was labeled as </a:t>
            </a:r>
            <a:r>
              <a:rPr lang="en-GB" b="0" i="0" dirty="0">
                <a:solidFill>
                  <a:srgbClr val="1F1F1F"/>
                </a:solidFill>
                <a:effectLst/>
                <a:latin typeface="Google Sans"/>
              </a:rPr>
              <a:t>Von Hippel–Lindau disease.</a:t>
            </a:r>
            <a:endParaRPr lang="en-US" dirty="0"/>
          </a:p>
        </p:txBody>
      </p:sp>
    </p:spTree>
    <p:extLst>
      <p:ext uri="{BB962C8B-B14F-4D97-AF65-F5344CB8AC3E}">
        <p14:creationId xmlns:p14="http://schemas.microsoft.com/office/powerpoint/2010/main" val="421363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4614-C65B-B7D6-8E3F-2706299779CC}"/>
              </a:ext>
            </a:extLst>
          </p:cNvPr>
          <p:cNvSpPr>
            <a:spLocks noGrp="1"/>
          </p:cNvSpPr>
          <p:nvPr>
            <p:ph type="title"/>
          </p:nvPr>
        </p:nvSpPr>
        <p:spPr/>
        <p:txBody>
          <a:bodyPr/>
          <a:lstStyle/>
          <a:p>
            <a:endParaRPr lang="en-US"/>
          </a:p>
        </p:txBody>
      </p:sp>
      <p:pic>
        <p:nvPicPr>
          <p:cNvPr id="13" name="Picture 12">
            <a:extLst>
              <a:ext uri="{FF2B5EF4-FFF2-40B4-BE49-F238E27FC236}">
                <a16:creationId xmlns:a16="http://schemas.microsoft.com/office/drawing/2014/main" id="{CAB0AD82-BEFC-FBF7-D437-C63B02B70560}"/>
              </a:ext>
            </a:extLst>
          </p:cNvPr>
          <p:cNvPicPr>
            <a:picLocks noChangeAspect="1"/>
          </p:cNvPicPr>
          <p:nvPr/>
        </p:nvPicPr>
        <p:blipFill>
          <a:blip r:embed="rId2"/>
          <a:stretch>
            <a:fillRect/>
          </a:stretch>
        </p:blipFill>
        <p:spPr>
          <a:xfrm>
            <a:off x="1755221" y="1365622"/>
            <a:ext cx="3842706" cy="3911126"/>
          </a:xfrm>
          <a:prstGeom prst="rect">
            <a:avLst/>
          </a:prstGeom>
        </p:spPr>
      </p:pic>
      <p:pic>
        <p:nvPicPr>
          <p:cNvPr id="15" name="Picture 14">
            <a:extLst>
              <a:ext uri="{FF2B5EF4-FFF2-40B4-BE49-F238E27FC236}">
                <a16:creationId xmlns:a16="http://schemas.microsoft.com/office/drawing/2014/main" id="{7F9D2886-C85D-DA80-79CD-F6EF6936E002}"/>
              </a:ext>
            </a:extLst>
          </p:cNvPr>
          <p:cNvPicPr>
            <a:picLocks noChangeAspect="1"/>
          </p:cNvPicPr>
          <p:nvPr/>
        </p:nvPicPr>
        <p:blipFill>
          <a:blip r:embed="rId3"/>
          <a:stretch>
            <a:fillRect/>
          </a:stretch>
        </p:blipFill>
        <p:spPr>
          <a:xfrm>
            <a:off x="6804492" y="1365621"/>
            <a:ext cx="3526426" cy="3911127"/>
          </a:xfrm>
          <a:prstGeom prst="rect">
            <a:avLst/>
          </a:prstGeom>
        </p:spPr>
      </p:pic>
      <p:sp>
        <p:nvSpPr>
          <p:cNvPr id="19" name="Content Placeholder 18">
            <a:extLst>
              <a:ext uri="{FF2B5EF4-FFF2-40B4-BE49-F238E27FC236}">
                <a16:creationId xmlns:a16="http://schemas.microsoft.com/office/drawing/2014/main" id="{D64671DB-B02B-D444-6E90-8DEF7681632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6939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A63B-4D1E-DCAC-0304-40C31882F8CB}"/>
              </a:ext>
            </a:extLst>
          </p:cNvPr>
          <p:cNvSpPr>
            <a:spLocks noGrp="1"/>
          </p:cNvSpPr>
          <p:nvPr>
            <p:ph type="title"/>
          </p:nvPr>
        </p:nvSpPr>
        <p:spPr/>
        <p:txBody>
          <a:bodyPr/>
          <a:lstStyle/>
          <a:p>
            <a:endParaRPr lang="en-US"/>
          </a:p>
        </p:txBody>
      </p:sp>
      <p:pic>
        <p:nvPicPr>
          <p:cNvPr id="5" name="Content Placeholder 4" descr="A close-up of a brain scan&#10;&#10;Description automatically generated">
            <a:extLst>
              <a:ext uri="{FF2B5EF4-FFF2-40B4-BE49-F238E27FC236}">
                <a16:creationId xmlns:a16="http://schemas.microsoft.com/office/drawing/2014/main" id="{FC519CD6-C2F0-9C95-2E28-3C56C29A33F1}"/>
              </a:ext>
            </a:extLst>
          </p:cNvPr>
          <p:cNvPicPr>
            <a:picLocks noGrp="1" noChangeAspect="1"/>
          </p:cNvPicPr>
          <p:nvPr>
            <p:ph idx="1"/>
          </p:nvPr>
        </p:nvPicPr>
        <p:blipFill>
          <a:blip r:embed="rId2"/>
          <a:stretch>
            <a:fillRect/>
          </a:stretch>
        </p:blipFill>
        <p:spPr>
          <a:xfrm>
            <a:off x="0" y="1690686"/>
            <a:ext cx="3154166" cy="3719476"/>
          </a:xfrm>
        </p:spPr>
      </p:pic>
      <p:pic>
        <p:nvPicPr>
          <p:cNvPr id="7" name="Picture 6" descr="A mri scan of a brain&#10;&#10;Description automatically generated">
            <a:extLst>
              <a:ext uri="{FF2B5EF4-FFF2-40B4-BE49-F238E27FC236}">
                <a16:creationId xmlns:a16="http://schemas.microsoft.com/office/drawing/2014/main" id="{69744B0C-790E-0FDA-0938-A5655488A504}"/>
              </a:ext>
            </a:extLst>
          </p:cNvPr>
          <p:cNvPicPr>
            <a:picLocks noChangeAspect="1"/>
          </p:cNvPicPr>
          <p:nvPr/>
        </p:nvPicPr>
        <p:blipFill>
          <a:blip r:embed="rId3"/>
          <a:stretch>
            <a:fillRect/>
          </a:stretch>
        </p:blipFill>
        <p:spPr>
          <a:xfrm>
            <a:off x="2692322" y="1690685"/>
            <a:ext cx="2892850" cy="3719477"/>
          </a:xfrm>
          <a:prstGeom prst="rect">
            <a:avLst/>
          </a:prstGeom>
        </p:spPr>
      </p:pic>
      <p:pic>
        <p:nvPicPr>
          <p:cNvPr id="9" name="Picture 8" descr="A close-up of a mri&#10;&#10;Description automatically generated">
            <a:extLst>
              <a:ext uri="{FF2B5EF4-FFF2-40B4-BE49-F238E27FC236}">
                <a16:creationId xmlns:a16="http://schemas.microsoft.com/office/drawing/2014/main" id="{94546004-EAD7-E7AE-4CF9-B3CCBECBEC85}"/>
              </a:ext>
            </a:extLst>
          </p:cNvPr>
          <p:cNvPicPr>
            <a:picLocks noChangeAspect="1"/>
          </p:cNvPicPr>
          <p:nvPr/>
        </p:nvPicPr>
        <p:blipFill>
          <a:blip r:embed="rId4"/>
          <a:stretch>
            <a:fillRect/>
          </a:stretch>
        </p:blipFill>
        <p:spPr>
          <a:xfrm>
            <a:off x="5585172" y="1690686"/>
            <a:ext cx="2894429" cy="3719476"/>
          </a:xfrm>
          <a:prstGeom prst="rect">
            <a:avLst/>
          </a:prstGeom>
        </p:spPr>
      </p:pic>
      <p:pic>
        <p:nvPicPr>
          <p:cNvPr id="11" name="Picture 10" descr="A close-up of a brain scan&#10;&#10;Description automatically generated">
            <a:extLst>
              <a:ext uri="{FF2B5EF4-FFF2-40B4-BE49-F238E27FC236}">
                <a16:creationId xmlns:a16="http://schemas.microsoft.com/office/drawing/2014/main" id="{AD936DE0-AE1C-786C-360D-CA658F471CB6}"/>
              </a:ext>
            </a:extLst>
          </p:cNvPr>
          <p:cNvPicPr>
            <a:picLocks noChangeAspect="1"/>
          </p:cNvPicPr>
          <p:nvPr/>
        </p:nvPicPr>
        <p:blipFill>
          <a:blip r:embed="rId5"/>
          <a:stretch>
            <a:fillRect/>
          </a:stretch>
        </p:blipFill>
        <p:spPr>
          <a:xfrm>
            <a:off x="8479601" y="1690687"/>
            <a:ext cx="3066824" cy="3719475"/>
          </a:xfrm>
          <a:prstGeom prst="rect">
            <a:avLst/>
          </a:prstGeom>
        </p:spPr>
      </p:pic>
    </p:spTree>
    <p:extLst>
      <p:ext uri="{BB962C8B-B14F-4D97-AF65-F5344CB8AC3E}">
        <p14:creationId xmlns:p14="http://schemas.microsoft.com/office/powerpoint/2010/main" val="71099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E5F0-7107-F6F9-B23D-8461729311E6}"/>
              </a:ext>
            </a:extLst>
          </p:cNvPr>
          <p:cNvSpPr>
            <a:spLocks noGrp="1"/>
          </p:cNvSpPr>
          <p:nvPr>
            <p:ph type="title"/>
          </p:nvPr>
        </p:nvSpPr>
        <p:spPr/>
        <p:txBody>
          <a:bodyPr/>
          <a:lstStyle/>
          <a:p>
            <a:r>
              <a:rPr lang="en-US" dirty="0"/>
              <a:t>Reference </a:t>
            </a:r>
          </a:p>
        </p:txBody>
      </p:sp>
      <p:sp>
        <p:nvSpPr>
          <p:cNvPr id="3" name="Content Placeholder 2">
            <a:extLst>
              <a:ext uri="{FF2B5EF4-FFF2-40B4-BE49-F238E27FC236}">
                <a16:creationId xmlns:a16="http://schemas.microsoft.com/office/drawing/2014/main" id="{9ECE3B04-A36B-0965-DF53-F85943876953}"/>
              </a:ext>
            </a:extLst>
          </p:cNvPr>
          <p:cNvSpPr>
            <a:spLocks noGrp="1"/>
          </p:cNvSpPr>
          <p:nvPr>
            <p:ph idx="1"/>
          </p:nvPr>
        </p:nvSpPr>
        <p:spPr/>
        <p:txBody>
          <a:bodyPr/>
          <a:lstStyle/>
          <a:p>
            <a:r>
              <a:rPr lang="en-GB" i="1" dirty="0" err="1">
                <a:effectLst/>
              </a:rPr>
              <a:t>Tumors</a:t>
            </a:r>
            <a:r>
              <a:rPr lang="en-GB" i="1" dirty="0">
                <a:effectLst/>
              </a:rPr>
              <a:t> in von </a:t>
            </a:r>
            <a:r>
              <a:rPr lang="en-GB" i="1" dirty="0" err="1">
                <a:effectLst/>
              </a:rPr>
              <a:t>hippel</a:t>
            </a:r>
            <a:r>
              <a:rPr lang="en-GB" i="1" dirty="0">
                <a:effectLst/>
              </a:rPr>
              <a:t>–</a:t>
            </a:r>
            <a:r>
              <a:rPr lang="en-GB" i="1" dirty="0" err="1">
                <a:effectLst/>
              </a:rPr>
              <a:t>lindau</a:t>
            </a:r>
            <a:r>
              <a:rPr lang="en-GB" i="1" dirty="0">
                <a:effectLst/>
              </a:rPr>
              <a:t> syndrome: From head to toe—comprehensive state-of-the-art review | </a:t>
            </a:r>
            <a:r>
              <a:rPr lang="en-GB" i="1" dirty="0" err="1">
                <a:effectLst/>
              </a:rPr>
              <a:t>radiographics</a:t>
            </a:r>
            <a:r>
              <a:rPr lang="en-GB" dirty="0">
                <a:effectLst/>
              </a:rPr>
              <a:t>. Available at: https://</a:t>
            </a:r>
            <a:r>
              <a:rPr lang="en-GB" dirty="0" err="1">
                <a:effectLst/>
              </a:rPr>
              <a:t>pubs.rsna.org</a:t>
            </a:r>
            <a:r>
              <a:rPr lang="en-GB" dirty="0">
                <a:effectLst/>
              </a:rPr>
              <a:t>/</a:t>
            </a:r>
            <a:r>
              <a:rPr lang="en-GB" dirty="0" err="1">
                <a:effectLst/>
              </a:rPr>
              <a:t>doi</a:t>
            </a:r>
            <a:r>
              <a:rPr lang="en-GB" dirty="0">
                <a:effectLst/>
              </a:rPr>
              <a:t>/10.1148/rg.2018170156 </a:t>
            </a:r>
            <a:endParaRPr lang="en-US" dirty="0"/>
          </a:p>
        </p:txBody>
      </p:sp>
    </p:spTree>
    <p:extLst>
      <p:ext uri="{BB962C8B-B14F-4D97-AF65-F5344CB8AC3E}">
        <p14:creationId xmlns:p14="http://schemas.microsoft.com/office/powerpoint/2010/main" val="3874655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187</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Google Sans</vt:lpstr>
      <vt:lpstr>Office Theme</vt:lpstr>
      <vt:lpstr>Two lesion in one axial plane of Von Hippel–Lindau patient</vt:lpstr>
      <vt:lpstr>Clinical history, radiological findings and diagnosis.</vt:lpstr>
      <vt:lpstr>PowerPoint Presentation</vt:lpstr>
      <vt:lpstr>PowerPoint Presentation</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office249</dc:creator>
  <cp:lastModifiedBy>hatim ali</cp:lastModifiedBy>
  <cp:revision>2</cp:revision>
  <dcterms:created xsi:type="dcterms:W3CDTF">2025-01-17T13:59:05Z</dcterms:created>
  <dcterms:modified xsi:type="dcterms:W3CDTF">2025-02-06T07:08:36Z</dcterms:modified>
</cp:coreProperties>
</file>