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7"/>
  </p:notesMasterIdLst>
  <p:sldIdLst>
    <p:sldId id="319" r:id="rId2"/>
    <p:sldId id="257" r:id="rId3"/>
    <p:sldId id="316" r:id="rId4"/>
    <p:sldId id="317" r:id="rId5"/>
    <p:sldId id="318" r:id="rId6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yed" initials="s" lastIdx="0" clrIdx="0">
    <p:extLst>
      <p:ext uri="{19B8F6BF-5375-455C-9EA6-DF929625EA0E}">
        <p15:presenceInfo xmlns:p15="http://schemas.microsoft.com/office/powerpoint/2012/main" userId="say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1" autoAdjust="0"/>
  </p:normalViewPr>
  <p:slideViewPr>
    <p:cSldViewPr snapToGrid="0">
      <p:cViewPr varScale="1">
        <p:scale>
          <a:sx n="88" d="100"/>
          <a:sy n="88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0CF404-897A-4C56-B6D6-9C5CC4B46DB6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785E2E-001E-4C0B-A106-C4C4F69FC8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247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85E2E-001E-4C0B-A106-C4C4F69FC844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7745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947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749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9941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33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777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8346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96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484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62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21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825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545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113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217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52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360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10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782331-928F-47DF-B28D-942ED575DF8A}" type="datetimeFigureOut">
              <a:rPr lang="ar-EG" smtClean="0"/>
              <a:t>08/08/1446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CF27-5F2C-428B-8AD2-F65C8787766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2332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883C9D-95CC-2BF2-09CA-5E2F74BD2CFE}"/>
              </a:ext>
            </a:extLst>
          </p:cNvPr>
          <p:cNvSpPr/>
          <p:nvPr/>
        </p:nvSpPr>
        <p:spPr>
          <a:xfrm>
            <a:off x="2164466" y="2569798"/>
            <a:ext cx="7628008" cy="33752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 rt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By </a:t>
            </a:r>
          </a:p>
          <a:p>
            <a:pPr algn="ctr" defTabSz="457200" rt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Dr. Sayed Awad ;MSc</a:t>
            </a:r>
          </a:p>
          <a:p>
            <a:pPr algn="ctr" defTabSz="457200" rt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Dr. Safwat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Elmoghazy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;MD</a:t>
            </a:r>
          </a:p>
          <a:p>
            <a:pPr algn="ctr" defTabSz="457200" rt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Radiology department </a:t>
            </a:r>
          </a:p>
          <a:p>
            <a:pPr algn="ctr" defTabSz="457200" rt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Al-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adan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Hospital</a:t>
            </a:r>
            <a:r>
              <a:rPr lang="ar-EG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80E01-DE77-0D86-12E8-69B5C95F6B08}"/>
              </a:ext>
            </a:extLst>
          </p:cNvPr>
          <p:cNvSpPr/>
          <p:nvPr/>
        </p:nvSpPr>
        <p:spPr>
          <a:xfrm>
            <a:off x="208344" y="347241"/>
            <a:ext cx="10394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0" kern="12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Odontoid process duplication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29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18" y="150471"/>
            <a:ext cx="10522641" cy="1702777"/>
          </a:xfrm>
        </p:spPr>
        <p:txBody>
          <a:bodyPr/>
          <a:lstStyle/>
          <a:p>
            <a:pPr algn="ctr" defTabSz="914400" rtl="1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Case synopsis and final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1203767"/>
            <a:ext cx="11958452" cy="4973196"/>
          </a:xfrm>
        </p:spPr>
        <p:txBody>
          <a:bodyPr>
            <a:normAutofit fontScale="85000" lnSpcReduction="10000"/>
          </a:bodyPr>
          <a:lstStyle/>
          <a:p>
            <a:pPr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Clinical and radiological findings:</a:t>
            </a:r>
            <a:endParaRPr lang="en-US" dirty="0">
              <a:solidFill>
                <a:schemeClr val="bg1"/>
              </a:solidFill>
            </a:endParaRP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18 Y/O male presented with trauma, headache and neck pain, to role out traumatic  injuries.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Neck X-ray revealed block vertebra C2 to C6 . CT brain and cervical spine were performed. The imaging revealed no injuries related to trauma. But incidental findings as duplicated odontoid process ,unfused dorsal arch of C1 and C2:C6 vertebral fusion.  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Differential diagnosis: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klippel feil Syndrome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Treatment and prognosis: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Symptomatic and conservative treatment.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Conclusion: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      Rare incidental findings odontoid process duplication ,C2:C6 block vertebrae.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2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89" y="277793"/>
            <a:ext cx="3173535" cy="829817"/>
          </a:xfrm>
        </p:spPr>
        <p:txBody>
          <a:bodyPr/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Abstract</a:t>
            </a:r>
            <a:br>
              <a:rPr lang="en-US" sz="4400" dirty="0"/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1107610"/>
            <a:ext cx="11958452" cy="5582557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 Duplicated odontoid process is an extremely rare conginital anomally that has been reported in the literature [1-4]. It has been related to pituitary gland duplication and Klippel-Feil syndrome, the etiology and pathogenesis still understood [2, 3, 5]. Many other anatomical variants have been reported in association with odontoid malfor­mation, the most common being os odontoideum [1]. Other variants of the odontoid process include hypoplasia, aplasia, anteversion, malposition, odontoid process bicornis, ossiculum terminale, and fused odontoid process to the anterior arch of the atlas [1, 4, 5].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CT and MRI can evaluate detailed anatomy and narrow the differential [1, 5].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Management strategies for odontoid process duplication are less clear. Most cases presented with limited head rotation, numbness and paresthesias, or with extensive craniofacial abnormalities. About 50% of cases had normal neurological exams with no deficits appreciated during physical exam, the other half showed clear syndromic abnor­malities associated with Klippel Feil syndrome and midline craniofacial defects [1-4].</a:t>
            </a:r>
          </a:p>
        </p:txBody>
      </p:sp>
    </p:spTree>
    <p:extLst>
      <p:ext uri="{BB962C8B-B14F-4D97-AF65-F5344CB8AC3E}">
        <p14:creationId xmlns:p14="http://schemas.microsoft.com/office/powerpoint/2010/main" val="380425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B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3358554" y="-11591"/>
            <a:ext cx="4089400" cy="314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80" y="-36447"/>
            <a:ext cx="4051300" cy="473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b="2865"/>
          <a:stretch/>
        </p:blipFill>
        <p:spPr>
          <a:xfrm>
            <a:off x="0" y="3382028"/>
            <a:ext cx="3086322" cy="334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340252" y="4901113"/>
            <a:ext cx="4851748" cy="1320393"/>
          </a:xfrm>
          <a:prstGeom prst="rect">
            <a:avLst/>
          </a:prstGeom>
          <a:solidFill>
            <a:schemeClr val="accent5">
              <a:lumMod val="20000"/>
              <a:lumOff val="80000"/>
              <a:alpha val="89804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neck lateral veiw ( A)  show block vertebra from C2 to C6 ,  Axial CT of cervical spine with sagital , coronal and 3D reformats (B,C ,Dand E ) : show duplicated odontoid process butterly C2 fusion of C2 to C6 vertebra bodies and posterior elements.(klippel-feil syndrome).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7"/>
            <a:ext cx="3086322" cy="338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98528" y="2712116"/>
            <a:ext cx="398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592" y="2481284"/>
            <a:ext cx="398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7023" y="5899823"/>
            <a:ext cx="398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65397" y="3936219"/>
            <a:ext cx="398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</a:t>
            </a:r>
            <a:endParaRPr lang="ar-EG" sz="24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Screenshot 2025-01-16 17054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00" y="3173781"/>
            <a:ext cx="3747059" cy="34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10640" y="6063837"/>
            <a:ext cx="398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E</a:t>
            </a:r>
            <a:endParaRPr lang="ar-EG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95" y="240232"/>
            <a:ext cx="3728665" cy="829817"/>
          </a:xfrm>
        </p:spPr>
        <p:txBody>
          <a:bodyPr/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References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400" dirty="0"/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1282535"/>
            <a:ext cx="11958452" cy="5207912"/>
          </a:xfrm>
        </p:spPr>
        <p:txBody>
          <a:bodyPr>
            <a:normAutofit/>
          </a:bodyPr>
          <a:lstStyle/>
          <a:p>
            <a:pPr marL="0" lvl="0" indent="0" algn="l" defTabSz="914400">
              <a:lnSpc>
                <a:spcPct val="107000"/>
              </a:lnSpc>
              <a:spcAft>
                <a:spcPts val="800"/>
              </a:spcAft>
              <a:buClrTx/>
              <a:buSz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1.Garant M, Oudjhane K, Sinsky A, O'Gorman AM. Duplicated odontoid process: plain radiographic and CT appearance of a rare congenital anomaly of the cervical spine. AJNR Am J Neuroradiol 1997;18:1719-20. 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defTabSz="914400">
              <a:lnSpc>
                <a:spcPct val="107000"/>
              </a:lnSpc>
              <a:spcAft>
                <a:spcPts val="800"/>
              </a:spcAft>
              <a:buClrTx/>
              <a:buSz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Dilettoso S, Uccello M, Dilettoso A, Gelardi S, Dilettoso B. Duplicated odontoid process and atlas clefts associated to Klippel- Feil syndrome. Spine J 2012;12:449-50. 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defTabSz="914400">
              <a:lnSpc>
                <a:spcPct val="107000"/>
              </a:lnSpc>
              <a:spcAft>
                <a:spcPts val="800"/>
              </a:spcAft>
              <a:buClrTx/>
              <a:buSz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Manjila S, Miller EA, Vadera S, Goel RK, Khan FR, Crowe C, Geertman RT. Duplication of the pituitary gland associated with multiple blastogenesis defects: duplication of the pituitary gland (DPG)-plus syndrome. Case report and review of literature. Surg Neurol Int 2012;3:23. 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defTabSz="914400">
              <a:lnSpc>
                <a:spcPct val="107000"/>
              </a:lnSpc>
              <a:spcAft>
                <a:spcPts val="800"/>
              </a:spcAft>
              <a:buClrTx/>
              <a:buSz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Usta Y, Sakha F, White WL, Little AS, Knecht L. Duplicated pituitary gland and odontoid process. A case report. Neuroradiol J 2012;25:360-3.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defTabSz="914400">
              <a:lnSpc>
                <a:spcPct val="107000"/>
              </a:lnSpc>
              <a:spcAft>
                <a:spcPts val="800"/>
              </a:spcAft>
              <a:buClrTx/>
              <a:buSz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5.Akobo S, Rizk E, Loukas M, Chapman JR, Oskouian RJ, Tubbs RS. The odontoid process: a comprehensive review of its anatomy, embryology, and variations. Childs Nerv Syst 2015;31:2025- 34. 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defTabSz="914400">
              <a:lnSpc>
                <a:spcPct val="90000"/>
              </a:lnSpc>
              <a:buClrTx/>
              <a:buSzTx/>
              <a:buNone/>
            </a:pPr>
            <a:endParaRPr lang="ar-EG" sz="2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367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3969</TotalTime>
  <Words>590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Case synopsis and final diagnosis</vt:lpstr>
      <vt:lpstr>Abstract </vt:lpstr>
      <vt:lpstr>PowerPoint Presentation</vt:lpstr>
      <vt:lpstr>References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Cavitay lung lesions</dc:title>
  <dc:creator>sayed</dc:creator>
  <cp:lastModifiedBy>hatim ali</cp:lastModifiedBy>
  <cp:revision>115</cp:revision>
  <dcterms:created xsi:type="dcterms:W3CDTF">2024-02-01T17:29:37Z</dcterms:created>
  <dcterms:modified xsi:type="dcterms:W3CDTF">2025-02-06T07:09:02Z</dcterms:modified>
</cp:coreProperties>
</file>