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58" r:id="rId4"/>
    <p:sldId id="259"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2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8F79AC4-19DE-4B30-8D93-3EB33CD632A3}" type="datetimeFigureOut">
              <a:rPr lang="en-US" smtClean="0"/>
              <a:t>2/6/2025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9D8210D-0F01-4548-9179-1000421EFAF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8F79AC4-19DE-4B30-8D93-3EB33CD632A3}"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8210D-0F01-4548-9179-1000421EFA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8F79AC4-19DE-4B30-8D93-3EB33CD632A3}" type="datetimeFigureOut">
              <a:rPr lang="en-US" smtClean="0"/>
              <a:t>2/6/2025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9D8210D-0F01-4548-9179-1000421EFA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8F79AC4-19DE-4B30-8D93-3EB33CD632A3}"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9D8210D-0F01-4548-9179-1000421EFAFC}"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8F79AC4-19DE-4B30-8D93-3EB33CD632A3}" type="datetimeFigureOut">
              <a:rPr lang="en-US" smtClean="0"/>
              <a:t>2/6/2025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9D8210D-0F01-4548-9179-1000421EFAF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8F79AC4-19DE-4B30-8D93-3EB33CD632A3}" type="datetimeFigureOut">
              <a:rPr lang="en-US" smtClean="0"/>
              <a:t>2/6/2025</a:t>
            </a:fld>
            <a:endParaRPr lang="en-US"/>
          </a:p>
        </p:txBody>
      </p:sp>
      <p:sp>
        <p:nvSpPr>
          <p:cNvPr id="10" name="Slide Number Placeholder 9"/>
          <p:cNvSpPr>
            <a:spLocks noGrp="1"/>
          </p:cNvSpPr>
          <p:nvPr>
            <p:ph type="sldNum" sz="quarter" idx="16"/>
          </p:nvPr>
        </p:nvSpPr>
        <p:spPr/>
        <p:txBody>
          <a:bodyPr rtlCol="0"/>
          <a:lstStyle/>
          <a:p>
            <a:fld id="{19D8210D-0F01-4548-9179-1000421EFAFC}"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8F79AC4-19DE-4B30-8D93-3EB33CD632A3}" type="datetimeFigureOut">
              <a:rPr lang="en-US" smtClean="0"/>
              <a:t>2/6/2025</a:t>
            </a:fld>
            <a:endParaRPr lang="en-US"/>
          </a:p>
        </p:txBody>
      </p:sp>
      <p:sp>
        <p:nvSpPr>
          <p:cNvPr id="12" name="Slide Number Placeholder 11"/>
          <p:cNvSpPr>
            <a:spLocks noGrp="1"/>
          </p:cNvSpPr>
          <p:nvPr>
            <p:ph type="sldNum" sz="quarter" idx="16"/>
          </p:nvPr>
        </p:nvSpPr>
        <p:spPr/>
        <p:txBody>
          <a:bodyPr rtlCol="0"/>
          <a:lstStyle/>
          <a:p>
            <a:fld id="{19D8210D-0F01-4548-9179-1000421EFAFC}"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8F79AC4-19DE-4B30-8D93-3EB33CD632A3}"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9D8210D-0F01-4548-9179-1000421EFA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79AC4-19DE-4B30-8D93-3EB33CD632A3}"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9D8210D-0F01-4548-9179-1000421EFA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8F79AC4-19DE-4B30-8D93-3EB33CD632A3}"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9D8210D-0F01-4548-9179-1000421EFAFC}"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8F79AC4-19DE-4B30-8D93-3EB33CD632A3}" type="datetimeFigureOut">
              <a:rPr lang="en-US" smtClean="0"/>
              <a:t>2/6/2025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9D8210D-0F01-4548-9179-1000421EFAFC}"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8F79AC4-19DE-4B30-8D93-3EB33CD632A3}" type="datetimeFigureOut">
              <a:rPr lang="en-US" smtClean="0"/>
              <a:t>2/6/2025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9D8210D-0F01-4548-9179-1000421EFA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6477000" cy="1828800"/>
          </a:xfrm>
        </p:spPr>
        <p:txBody>
          <a:bodyPr>
            <a:noAutofit/>
          </a:bodyPr>
          <a:lstStyle/>
          <a:p>
            <a:r>
              <a:rPr lang="en-US" cap="none" dirty="0">
                <a:solidFill>
                  <a:schemeClr val="tx1"/>
                </a:solidFill>
                <a:latin typeface="Aldhabi" panose="01000000000000000000" pitchFamily="2" charset="-78"/>
                <a:cs typeface="Aldhabi" panose="01000000000000000000" pitchFamily="2" charset="-78"/>
              </a:rPr>
              <a:t>Mycotic Aneurysm Of The Internal Carotid Artery And Cerebral Hemorrhagic Infraction Secondary To Deep Neck Infection</a:t>
            </a:r>
            <a:br>
              <a:rPr lang="en-US" dirty="0">
                <a:solidFill>
                  <a:schemeClr val="tx1"/>
                </a:solidFill>
                <a:latin typeface="Aldhabi" panose="01000000000000000000" pitchFamily="2" charset="-78"/>
                <a:cs typeface="Aldhabi" panose="01000000000000000000" pitchFamily="2" charset="-78"/>
              </a:rPr>
            </a:br>
            <a:br>
              <a:rPr lang="en-US" dirty="0"/>
            </a:br>
            <a:endParaRPr lang="en-US" dirty="0"/>
          </a:p>
        </p:txBody>
      </p:sp>
      <p:sp>
        <p:nvSpPr>
          <p:cNvPr id="3" name="Subtitle 2"/>
          <p:cNvSpPr>
            <a:spLocks noGrp="1"/>
          </p:cNvSpPr>
          <p:nvPr>
            <p:ph type="subTitle" idx="1"/>
          </p:nvPr>
        </p:nvSpPr>
        <p:spPr/>
        <p:txBody>
          <a:bodyPr>
            <a:normAutofit lnSpcReduction="10000"/>
          </a:bodyPr>
          <a:lstStyle/>
          <a:p>
            <a:r>
              <a:rPr lang="en-US" sz="2000" cap="all" dirty="0">
                <a:solidFill>
                  <a:schemeClr val="bg2">
                    <a:lumMod val="50000"/>
                  </a:schemeClr>
                </a:solidFill>
                <a:ea typeface="+mj-ea"/>
                <a:cs typeface="+mj-cs"/>
              </a:rPr>
              <a:t>Dr.haytham </a:t>
            </a:r>
            <a:r>
              <a:rPr lang="en-US" sz="2000" cap="all" dirty="0" err="1">
                <a:solidFill>
                  <a:schemeClr val="bg2">
                    <a:lumMod val="50000"/>
                  </a:schemeClr>
                </a:solidFill>
                <a:ea typeface="+mj-ea"/>
                <a:cs typeface="+mj-cs"/>
              </a:rPr>
              <a:t>Ramzy</a:t>
            </a:r>
            <a:r>
              <a:rPr lang="en-US" sz="2000" cap="all" dirty="0">
                <a:solidFill>
                  <a:schemeClr val="bg2">
                    <a:lumMod val="50000"/>
                  </a:schemeClr>
                </a:solidFill>
                <a:ea typeface="+mj-ea"/>
                <a:cs typeface="+mj-cs"/>
              </a:rPr>
              <a:t> ELZIAT </a:t>
            </a:r>
            <a:br>
              <a:rPr lang="en-US" sz="2000" cap="all" dirty="0">
                <a:solidFill>
                  <a:schemeClr val="bg2">
                    <a:lumMod val="50000"/>
                  </a:schemeClr>
                </a:solidFill>
                <a:ea typeface="+mj-ea"/>
                <a:cs typeface="+mj-cs"/>
              </a:rPr>
            </a:br>
            <a:r>
              <a:rPr lang="en-US" sz="2000" cap="all" dirty="0">
                <a:solidFill>
                  <a:schemeClr val="bg2">
                    <a:lumMod val="50000"/>
                  </a:schemeClr>
                </a:solidFill>
                <a:ea typeface="+mj-ea"/>
                <a:cs typeface="+mj-cs"/>
              </a:rPr>
              <a:t>radiology consultant </a:t>
            </a:r>
            <a:r>
              <a:rPr lang="en-US" sz="2000" cap="all" dirty="0" err="1">
                <a:solidFill>
                  <a:schemeClr val="bg2">
                    <a:lumMod val="50000"/>
                  </a:schemeClr>
                </a:solidFill>
                <a:ea typeface="+mj-ea"/>
                <a:cs typeface="+mj-cs"/>
              </a:rPr>
              <a:t>adan</a:t>
            </a:r>
            <a:r>
              <a:rPr lang="en-US" sz="2000" cap="all" dirty="0">
                <a:solidFill>
                  <a:schemeClr val="bg2">
                    <a:lumMod val="50000"/>
                  </a:schemeClr>
                </a:solidFill>
                <a:ea typeface="+mj-ea"/>
                <a:cs typeface="+mj-cs"/>
              </a:rPr>
              <a:t> hospital</a:t>
            </a:r>
            <a:endParaRPr lang="en-US" dirty="0">
              <a:solidFill>
                <a:schemeClr val="bg2">
                  <a:lumMod val="50000"/>
                </a:schemeClr>
              </a:solidFill>
            </a:endParaRPr>
          </a:p>
        </p:txBody>
      </p:sp>
    </p:spTree>
    <p:extLst>
      <p:ext uri="{BB962C8B-B14F-4D97-AF65-F5344CB8AC3E}">
        <p14:creationId xmlns:p14="http://schemas.microsoft.com/office/powerpoint/2010/main" val="1575040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52400"/>
            <a:ext cx="8074152" cy="5943600"/>
          </a:xfrm>
        </p:spPr>
        <p:txBody>
          <a:bodyPr>
            <a:noAutofit/>
          </a:bodyPr>
          <a:lstStyle/>
          <a:p>
            <a:r>
              <a:rPr lang="en-US" sz="1600" b="1" dirty="0"/>
              <a:t>Patient and clinical Information:</a:t>
            </a:r>
            <a:br>
              <a:rPr lang="en-US" sz="1600" dirty="0"/>
            </a:br>
            <a:r>
              <a:rPr lang="en-US" sz="1600" dirty="0"/>
              <a:t>A 43-year-old female presenting with a dental infection, accompanied by left-sided neck swelling. She also exhibits developed altered level of consciousness, fifteen days later, the swelling increased in size and became pulsatile.</a:t>
            </a:r>
          </a:p>
          <a:p>
            <a:r>
              <a:rPr lang="en-US" sz="1600" b="1" dirty="0"/>
              <a:t>Radiological Findings:</a:t>
            </a:r>
            <a:br>
              <a:rPr lang="en-US" sz="1600" dirty="0"/>
            </a:br>
            <a:r>
              <a:rPr lang="en-US" sz="1600" dirty="0"/>
              <a:t>The initial CT scan of the neck and brain reveal a left-sided neck abscess involving the left submandibular region, extending into the left carotid space. There is also evidence of thrombophlebitis of the left internal jugular vein, which extends into the left sagittal sinus. This progression has resulted in hemorrhagic infarcts in the left cerebral hemisphere.</a:t>
            </a:r>
          </a:p>
          <a:p>
            <a:r>
              <a:rPr lang="en-US" sz="1600" dirty="0"/>
              <a:t>A follow-up MRI, performed 15 days later, reveals the formation of a new </a:t>
            </a:r>
            <a:r>
              <a:rPr lang="en-US" sz="1600" dirty="0" err="1"/>
              <a:t>pseudoaneurysm</a:t>
            </a:r>
            <a:r>
              <a:rPr lang="en-US" sz="1600" dirty="0"/>
              <a:t> in the left internal carotid artery, with a blood signal extending into the abscess. This finding was subsequently confirmed by CT angiography.</a:t>
            </a:r>
          </a:p>
          <a:p>
            <a:r>
              <a:rPr lang="en-US" sz="1600" b="1" dirty="0"/>
              <a:t>Final Diagnosis:</a:t>
            </a:r>
            <a:endParaRPr lang="en-US" sz="1600" dirty="0"/>
          </a:p>
          <a:p>
            <a:r>
              <a:rPr lang="en-US" sz="1600" dirty="0"/>
              <a:t>A left submandibular abscess complicated by left-sided thrombophlebitis, cerebral hemorrhagic infarction, and a ruptured mycotic aneurysm of the left internal carotid artery.</a:t>
            </a:r>
          </a:p>
          <a:p>
            <a:r>
              <a:rPr lang="en-US" sz="1600" b="1" dirty="0"/>
              <a:t>Prognosis: </a:t>
            </a:r>
            <a:r>
              <a:rPr lang="en-US" sz="1600" dirty="0"/>
              <a:t>Mycotic carotid aneurysms are associated with high morbidity and mortality, with potential complications, including rupture, fistulation, airway compromise and stroke.</a:t>
            </a:r>
          </a:p>
          <a:p>
            <a:r>
              <a:rPr lang="en-US" sz="1600" b="1" dirty="0"/>
              <a:t>Treatment: </a:t>
            </a:r>
            <a:r>
              <a:rPr lang="en-US" sz="1600" dirty="0"/>
              <a:t>The literature uniformly support the combined strategy of antibiotic therapy and prompt endovascular repair.</a:t>
            </a:r>
          </a:p>
        </p:txBody>
      </p:sp>
    </p:spTree>
    <p:extLst>
      <p:ext uri="{BB962C8B-B14F-4D97-AF65-F5344CB8AC3E}">
        <p14:creationId xmlns:p14="http://schemas.microsoft.com/office/powerpoint/2010/main" val="2824165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029200"/>
            <a:ext cx="8528400" cy="1631216"/>
          </a:xfrm>
          <a:prstGeom prst="rect">
            <a:avLst/>
          </a:prstGeom>
        </p:spPr>
        <p:txBody>
          <a:bodyPr wrap="square">
            <a:spAutoFit/>
          </a:bodyPr>
          <a:lstStyle/>
          <a:p>
            <a:r>
              <a:rPr lang="en-US" sz="2000" dirty="0">
                <a:ea typeface="+mj-ea"/>
                <a:cs typeface="+mj-cs"/>
              </a:rPr>
              <a:t>CT scans of the neck and brain with contrast reveal a left submandibular neck abscess (orange arrow), accompanied by thrombophlebitis of the left internal jugular vein (red arrow), extending into the sigmoid sinus (blue arrow). This progression is associated with subsequent left cerebral hemorrhagic infarcts (green arrow).</a:t>
            </a:r>
            <a:endParaRPr lang="en-US" sz="2000" dirty="0"/>
          </a:p>
        </p:txBody>
      </p:sp>
      <p:sp>
        <p:nvSpPr>
          <p:cNvPr id="5" name="Title 4"/>
          <p:cNvSpPr>
            <a:spLocks noGrp="1"/>
          </p:cNvSpPr>
          <p:nvPr>
            <p:ph type="title"/>
          </p:nvPr>
        </p:nvSpPr>
        <p:spPr/>
        <p:txBody>
          <a:bodyPr/>
          <a:lstStyle/>
          <a:p>
            <a:endParaRPr lang="en-US" dirty="0"/>
          </a:p>
        </p:txBody>
      </p:sp>
      <p:pic>
        <p:nvPicPr>
          <p:cNvPr id="7" name="Picture 6"/>
          <p:cNvPicPr>
            <a:picLocks noChangeAspect="1"/>
          </p:cNvPicPr>
          <p:nvPr/>
        </p:nvPicPr>
        <p:blipFill>
          <a:blip r:embed="rId2"/>
          <a:stretch>
            <a:fillRect/>
          </a:stretch>
        </p:blipFill>
        <p:spPr>
          <a:xfrm>
            <a:off x="2842937" y="369277"/>
            <a:ext cx="2557349" cy="4277748"/>
          </a:xfrm>
          <a:prstGeom prst="rect">
            <a:avLst/>
          </a:prstGeom>
        </p:spPr>
      </p:pic>
      <p:pic>
        <p:nvPicPr>
          <p:cNvPr id="8" name="Picture 7"/>
          <p:cNvPicPr>
            <a:picLocks noChangeAspect="1"/>
          </p:cNvPicPr>
          <p:nvPr/>
        </p:nvPicPr>
        <p:blipFill>
          <a:blip r:embed="rId3"/>
          <a:stretch>
            <a:fillRect/>
          </a:stretch>
        </p:blipFill>
        <p:spPr>
          <a:xfrm>
            <a:off x="5439889" y="393932"/>
            <a:ext cx="3189820" cy="4253093"/>
          </a:xfrm>
          <a:prstGeom prst="rect">
            <a:avLst/>
          </a:prstGeom>
          <a:ln>
            <a:solidFill>
              <a:srgbClr val="92D050"/>
            </a:solidFill>
          </a:ln>
        </p:spPr>
      </p:pic>
      <p:cxnSp>
        <p:nvCxnSpPr>
          <p:cNvPr id="14" name="Straight Arrow Connector 13"/>
          <p:cNvCxnSpPr/>
          <p:nvPr/>
        </p:nvCxnSpPr>
        <p:spPr>
          <a:xfrm>
            <a:off x="4689348" y="2209800"/>
            <a:ext cx="187452" cy="152400"/>
          </a:xfrm>
          <a:prstGeom prst="straightConnector1">
            <a:avLst/>
          </a:prstGeom>
          <a:ln>
            <a:solidFill>
              <a:srgbClr val="0070C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H="1" flipV="1">
            <a:off x="4876800" y="3429000"/>
            <a:ext cx="228600" cy="1524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flipV="1">
            <a:off x="7696200" y="3962400"/>
            <a:ext cx="457200" cy="228600"/>
          </a:xfrm>
          <a:prstGeom prst="straightConnector1">
            <a:avLst/>
          </a:prstGeom>
          <a:ln>
            <a:solidFill>
              <a:srgbClr val="92D050"/>
            </a:solidFill>
            <a:tailEnd type="triangle"/>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flipH="1" flipV="1">
            <a:off x="8153400" y="2971800"/>
            <a:ext cx="152400" cy="228601"/>
          </a:xfrm>
          <a:prstGeom prst="straightConnector1">
            <a:avLst/>
          </a:prstGeom>
          <a:ln>
            <a:solidFill>
              <a:srgbClr val="92D050"/>
            </a:solidFill>
            <a:tailEnd type="triangle"/>
          </a:ln>
        </p:spPr>
        <p:style>
          <a:lnRef idx="3">
            <a:schemeClr val="accent5"/>
          </a:lnRef>
          <a:fillRef idx="0">
            <a:schemeClr val="accent5"/>
          </a:fillRef>
          <a:effectRef idx="2">
            <a:schemeClr val="accent5"/>
          </a:effectRef>
          <a:fontRef idx="minor">
            <a:schemeClr val="tx1"/>
          </a:fontRef>
        </p:style>
      </p:cxnSp>
      <p:pic>
        <p:nvPicPr>
          <p:cNvPr id="24" name="Picture 23"/>
          <p:cNvPicPr>
            <a:picLocks noChangeAspect="1"/>
          </p:cNvPicPr>
          <p:nvPr/>
        </p:nvPicPr>
        <p:blipFill>
          <a:blip r:embed="rId4"/>
          <a:stretch>
            <a:fillRect/>
          </a:stretch>
        </p:blipFill>
        <p:spPr>
          <a:xfrm>
            <a:off x="66877" y="369277"/>
            <a:ext cx="2893248" cy="4277748"/>
          </a:xfrm>
          <a:prstGeom prst="rect">
            <a:avLst/>
          </a:prstGeom>
        </p:spPr>
      </p:pic>
      <p:cxnSp>
        <p:nvCxnSpPr>
          <p:cNvPr id="26" name="Straight Arrow Connector 25"/>
          <p:cNvCxnSpPr/>
          <p:nvPr/>
        </p:nvCxnSpPr>
        <p:spPr>
          <a:xfrm flipH="1" flipV="1">
            <a:off x="1828800" y="1981200"/>
            <a:ext cx="381000" cy="381000"/>
          </a:xfrm>
          <a:prstGeom prst="straightConnector1">
            <a:avLst/>
          </a:prstGeom>
          <a:ln>
            <a:solidFill>
              <a:schemeClr val="accent2">
                <a:lumMod val="75000"/>
              </a:schemeClr>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4239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pPr>
            <a:endParaRPr lang="en-US" dirty="0"/>
          </a:p>
        </p:txBody>
      </p:sp>
      <p:sp>
        <p:nvSpPr>
          <p:cNvPr id="3" name="Rectangle 2"/>
          <p:cNvSpPr/>
          <p:nvPr/>
        </p:nvSpPr>
        <p:spPr>
          <a:xfrm>
            <a:off x="196526" y="2839062"/>
            <a:ext cx="3677146" cy="2062103"/>
          </a:xfrm>
          <a:prstGeom prst="rect">
            <a:avLst/>
          </a:prstGeom>
        </p:spPr>
        <p:txBody>
          <a:bodyPr wrap="square">
            <a:spAutoFit/>
          </a:bodyPr>
          <a:lstStyle/>
          <a:p>
            <a:r>
              <a:rPr lang="en-US" sz="1600" dirty="0"/>
              <a:t>MRI of the neck without contrast (T1 and T2WIs axial and coronal) </a:t>
            </a:r>
            <a:r>
              <a:rPr lang="en-US" sz="1600" dirty="0">
                <a:solidFill>
                  <a:prstClr val="black"/>
                </a:solidFill>
              </a:rPr>
              <a:t>15 days latter </a:t>
            </a:r>
            <a:r>
              <a:rPr lang="en-US" sz="1600" dirty="0"/>
              <a:t>reveals a newly developed </a:t>
            </a:r>
            <a:r>
              <a:rPr lang="en-US" sz="1600" dirty="0" err="1"/>
              <a:t>pseudoaneurysm</a:t>
            </a:r>
            <a:r>
              <a:rPr lang="en-US" sz="1600" dirty="0"/>
              <a:t> of the left internal carotid artery (red arrows), surrounded by blood signal intensity, suggesting a ruptured </a:t>
            </a:r>
            <a:r>
              <a:rPr lang="en-US" sz="1600" dirty="0" err="1"/>
              <a:t>pseudoaneurysm</a:t>
            </a:r>
            <a:r>
              <a:rPr lang="en-US" sz="1600" dirty="0"/>
              <a:t> extending into the neck abscess (orange arrows).</a:t>
            </a:r>
          </a:p>
        </p:txBody>
      </p:sp>
      <p:pic>
        <p:nvPicPr>
          <p:cNvPr id="4" name="Picture 3"/>
          <p:cNvPicPr>
            <a:picLocks noChangeAspect="1"/>
          </p:cNvPicPr>
          <p:nvPr/>
        </p:nvPicPr>
        <p:blipFill>
          <a:blip r:embed="rId2"/>
          <a:stretch>
            <a:fillRect/>
          </a:stretch>
        </p:blipFill>
        <p:spPr>
          <a:xfrm>
            <a:off x="0" y="5120"/>
            <a:ext cx="2171289" cy="2732960"/>
          </a:xfrm>
          <a:prstGeom prst="rect">
            <a:avLst/>
          </a:prstGeom>
        </p:spPr>
      </p:pic>
      <p:pic>
        <p:nvPicPr>
          <p:cNvPr id="5" name="Picture 4"/>
          <p:cNvPicPr>
            <a:picLocks noChangeAspect="1"/>
          </p:cNvPicPr>
          <p:nvPr/>
        </p:nvPicPr>
        <p:blipFill>
          <a:blip r:embed="rId3"/>
          <a:stretch>
            <a:fillRect/>
          </a:stretch>
        </p:blipFill>
        <p:spPr>
          <a:xfrm>
            <a:off x="2172879" y="-11175"/>
            <a:ext cx="2361506" cy="2749255"/>
          </a:xfrm>
          <a:prstGeom prst="rect">
            <a:avLst/>
          </a:prstGeom>
        </p:spPr>
      </p:pic>
      <p:pic>
        <p:nvPicPr>
          <p:cNvPr id="6" name="Picture 5"/>
          <p:cNvPicPr>
            <a:picLocks noChangeAspect="1"/>
          </p:cNvPicPr>
          <p:nvPr/>
        </p:nvPicPr>
        <p:blipFill>
          <a:blip r:embed="rId4"/>
          <a:stretch>
            <a:fillRect/>
          </a:stretch>
        </p:blipFill>
        <p:spPr>
          <a:xfrm>
            <a:off x="4534385" y="12674"/>
            <a:ext cx="2405224" cy="3028320"/>
          </a:xfrm>
          <a:prstGeom prst="rect">
            <a:avLst/>
          </a:prstGeom>
        </p:spPr>
      </p:pic>
      <p:pic>
        <p:nvPicPr>
          <p:cNvPr id="8" name="Picture 7"/>
          <p:cNvPicPr>
            <a:picLocks noChangeAspect="1"/>
          </p:cNvPicPr>
          <p:nvPr/>
        </p:nvPicPr>
        <p:blipFill>
          <a:blip r:embed="rId5"/>
          <a:stretch>
            <a:fillRect/>
          </a:stretch>
        </p:blipFill>
        <p:spPr>
          <a:xfrm>
            <a:off x="6962413" y="-11175"/>
            <a:ext cx="2158141" cy="3069236"/>
          </a:xfrm>
          <a:prstGeom prst="rect">
            <a:avLst/>
          </a:prstGeom>
        </p:spPr>
      </p:pic>
      <p:cxnSp>
        <p:nvCxnSpPr>
          <p:cNvPr id="13" name="Straight Arrow Connector 12"/>
          <p:cNvCxnSpPr/>
          <p:nvPr/>
        </p:nvCxnSpPr>
        <p:spPr>
          <a:xfrm>
            <a:off x="3353632" y="964891"/>
            <a:ext cx="152400" cy="304800"/>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flipV="1">
            <a:off x="3873671" y="1790304"/>
            <a:ext cx="76200" cy="3047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flipH="1" flipV="1">
            <a:off x="6377899" y="1870756"/>
            <a:ext cx="264588" cy="228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7790496" y="1047552"/>
            <a:ext cx="250987" cy="304800"/>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flipH="1" flipV="1">
            <a:off x="1720373" y="1841845"/>
            <a:ext cx="272671" cy="228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flipH="1" flipV="1">
            <a:off x="5867400" y="5638800"/>
            <a:ext cx="228600" cy="2667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6"/>
          <a:stretch>
            <a:fillRect/>
          </a:stretch>
        </p:blipFill>
        <p:spPr>
          <a:xfrm>
            <a:off x="6708679" y="2738080"/>
            <a:ext cx="2393052" cy="3942737"/>
          </a:xfrm>
          <a:prstGeom prst="rect">
            <a:avLst/>
          </a:prstGeom>
        </p:spPr>
      </p:pic>
      <p:pic>
        <p:nvPicPr>
          <p:cNvPr id="9" name="Picture 8"/>
          <p:cNvPicPr>
            <a:picLocks noChangeAspect="1"/>
          </p:cNvPicPr>
          <p:nvPr/>
        </p:nvPicPr>
        <p:blipFill>
          <a:blip r:embed="rId7"/>
          <a:stretch>
            <a:fillRect/>
          </a:stretch>
        </p:blipFill>
        <p:spPr>
          <a:xfrm>
            <a:off x="3949871" y="2738080"/>
            <a:ext cx="2764670" cy="4057030"/>
          </a:xfrm>
          <a:prstGeom prst="rect">
            <a:avLst/>
          </a:prstGeom>
        </p:spPr>
      </p:pic>
      <p:cxnSp>
        <p:nvCxnSpPr>
          <p:cNvPr id="17" name="Straight Arrow Connector 16"/>
          <p:cNvCxnSpPr/>
          <p:nvPr/>
        </p:nvCxnSpPr>
        <p:spPr>
          <a:xfrm flipH="1" flipV="1">
            <a:off x="8415333" y="3870113"/>
            <a:ext cx="152400" cy="304800"/>
          </a:xfrm>
          <a:prstGeom prst="straightConnector1">
            <a:avLst/>
          </a:prstGeom>
          <a:ln>
            <a:solidFill>
              <a:srgbClr val="0070C0"/>
            </a:solidFill>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flipH="1" flipV="1">
            <a:off x="5676901" y="5632522"/>
            <a:ext cx="152400" cy="228600"/>
          </a:xfrm>
          <a:prstGeom prst="straightConnector1">
            <a:avLst/>
          </a:prstGeom>
          <a:ln>
            <a:solidFill>
              <a:srgbClr val="0070C0"/>
            </a:solidFill>
            <a:tailEnd type="triangle"/>
          </a:ln>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76318" y="5772150"/>
            <a:ext cx="3765115" cy="1077218"/>
          </a:xfrm>
          <a:prstGeom prst="rect">
            <a:avLst/>
          </a:prstGeom>
        </p:spPr>
        <p:txBody>
          <a:bodyPr wrap="square">
            <a:spAutoFit/>
          </a:bodyPr>
          <a:lstStyle/>
          <a:p>
            <a:r>
              <a:rPr lang="en-US" sz="1600" dirty="0"/>
              <a:t>CT carotid angiography (volume rendering and sagittal MIP) confirms the presence of a left internal carotid </a:t>
            </a:r>
            <a:r>
              <a:rPr lang="en-US" sz="1600" dirty="0" err="1"/>
              <a:t>pseudoaneurysm</a:t>
            </a:r>
            <a:r>
              <a:rPr lang="en-US" sz="1600" dirty="0"/>
              <a:t> (blue arrow).</a:t>
            </a:r>
          </a:p>
        </p:txBody>
      </p:sp>
    </p:spTree>
    <p:extLst>
      <p:ext uri="{BB962C8B-B14F-4D97-AF65-F5344CB8AC3E}">
        <p14:creationId xmlns:p14="http://schemas.microsoft.com/office/powerpoint/2010/main" val="280387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lvl="0">
              <a:buClr>
                <a:srgbClr val="DD8047"/>
              </a:buClr>
            </a:pPr>
            <a:r>
              <a:rPr lang="en-US" sz="1800" b="1" dirty="0">
                <a:solidFill>
                  <a:srgbClr val="1B1B1B"/>
                </a:solidFill>
                <a:latin typeface="Cambria" panose="02040503050406030204" pitchFamily="18" charset="0"/>
              </a:rPr>
              <a:t>Reference:</a:t>
            </a:r>
          </a:p>
          <a:p>
            <a:pPr>
              <a:spcBef>
                <a:spcPts val="1125"/>
              </a:spcBef>
              <a:buFont typeface="Arial" panose="020B0604020202020204" pitchFamily="34" charset="0"/>
              <a:buChar char="•"/>
            </a:pPr>
            <a:r>
              <a:rPr lang="en-US" sz="1600" dirty="0">
                <a:solidFill>
                  <a:srgbClr val="1B1B1B"/>
                </a:solidFill>
                <a:latin typeface="Cambria" panose="02040503050406030204" pitchFamily="18" charset="0"/>
              </a:rPr>
              <a:t>1.Jebara V.A., </a:t>
            </a:r>
            <a:r>
              <a:rPr lang="en-US" sz="1600" dirty="0" err="1">
                <a:solidFill>
                  <a:srgbClr val="1B1B1B"/>
                </a:solidFill>
                <a:latin typeface="Cambria" panose="02040503050406030204" pitchFamily="18" charset="0"/>
              </a:rPr>
              <a:t>Acar</a:t>
            </a:r>
            <a:r>
              <a:rPr lang="en-US" sz="1600" dirty="0">
                <a:solidFill>
                  <a:srgbClr val="1B1B1B"/>
                </a:solidFill>
                <a:latin typeface="Cambria" panose="02040503050406030204" pitchFamily="18" charset="0"/>
              </a:rPr>
              <a:t> C., </a:t>
            </a:r>
            <a:r>
              <a:rPr lang="en-US" sz="1600" dirty="0" err="1">
                <a:solidFill>
                  <a:srgbClr val="1B1B1B"/>
                </a:solidFill>
                <a:latin typeface="Cambria" panose="02040503050406030204" pitchFamily="18" charset="0"/>
              </a:rPr>
              <a:t>Dervanian</a:t>
            </a:r>
            <a:r>
              <a:rPr lang="en-US" sz="1600" dirty="0">
                <a:solidFill>
                  <a:srgbClr val="1B1B1B"/>
                </a:solidFill>
                <a:latin typeface="Cambria" panose="02040503050406030204" pitchFamily="18" charset="0"/>
              </a:rPr>
              <a:t> P., </a:t>
            </a:r>
            <a:r>
              <a:rPr lang="en-US" sz="1600" dirty="0" err="1">
                <a:solidFill>
                  <a:srgbClr val="1B1B1B"/>
                </a:solidFill>
                <a:latin typeface="Cambria" panose="02040503050406030204" pitchFamily="18" charset="0"/>
              </a:rPr>
              <a:t>Chachques</a:t>
            </a:r>
            <a:r>
              <a:rPr lang="en-US" sz="1600" dirty="0">
                <a:solidFill>
                  <a:srgbClr val="1B1B1B"/>
                </a:solidFill>
                <a:latin typeface="Cambria" panose="02040503050406030204" pitchFamily="18" charset="0"/>
              </a:rPr>
              <a:t> J.C., Bischoff N., </a:t>
            </a:r>
            <a:r>
              <a:rPr lang="en-US" sz="1600" dirty="0" err="1">
                <a:solidFill>
                  <a:srgbClr val="1B1B1B"/>
                </a:solidFill>
                <a:latin typeface="Cambria" panose="02040503050406030204" pitchFamily="18" charset="0"/>
              </a:rPr>
              <a:t>Uva</a:t>
            </a:r>
            <a:r>
              <a:rPr lang="en-US" sz="1600" dirty="0">
                <a:solidFill>
                  <a:srgbClr val="1B1B1B"/>
                </a:solidFill>
                <a:latin typeface="Cambria" panose="02040503050406030204" pitchFamily="18" charset="0"/>
              </a:rPr>
              <a:t> M.S., et al. Mycotic aneurysms of the carotid arteries--case report and review of the literature. J </a:t>
            </a:r>
            <a:r>
              <a:rPr lang="en-US" sz="1600" dirty="0" err="1">
                <a:solidFill>
                  <a:srgbClr val="1B1B1B"/>
                </a:solidFill>
                <a:latin typeface="Cambria" panose="02040503050406030204" pitchFamily="18" charset="0"/>
              </a:rPr>
              <a:t>Vasc</a:t>
            </a:r>
            <a:r>
              <a:rPr lang="en-US" sz="1600" dirty="0">
                <a:solidFill>
                  <a:srgbClr val="1B1B1B"/>
                </a:solidFill>
                <a:latin typeface="Cambria" panose="02040503050406030204" pitchFamily="18" charset="0"/>
              </a:rPr>
              <a:t> Surg. 1991;14:215–219. </a:t>
            </a:r>
            <a:r>
              <a:rPr lang="en-US" sz="1600" dirty="0" err="1">
                <a:solidFill>
                  <a:srgbClr val="1B1B1B"/>
                </a:solidFill>
                <a:latin typeface="Cambria" panose="02040503050406030204" pitchFamily="18" charset="0"/>
              </a:rPr>
              <a:t>doi</a:t>
            </a:r>
            <a:r>
              <a:rPr lang="en-US" sz="1600" dirty="0">
                <a:solidFill>
                  <a:srgbClr val="1B1B1B"/>
                </a:solidFill>
                <a:latin typeface="Cambria" panose="02040503050406030204" pitchFamily="18" charset="0"/>
              </a:rPr>
              <a:t>: 10.1067/mva.1991.28089. </a:t>
            </a:r>
          </a:p>
          <a:p>
            <a:pPr>
              <a:spcBef>
                <a:spcPts val="1125"/>
              </a:spcBef>
              <a:buFont typeface="Arial" panose="020B0604020202020204" pitchFamily="34" charset="0"/>
              <a:buChar char="•"/>
            </a:pPr>
            <a:r>
              <a:rPr lang="en-US" sz="1600" dirty="0">
                <a:solidFill>
                  <a:srgbClr val="1B1B1B"/>
                </a:solidFill>
                <a:latin typeface="Cambria" panose="02040503050406030204" pitchFamily="18" charset="0"/>
              </a:rPr>
              <a:t>2.Kasangana K., Shih M., Saunders P., Rhee R. Common carotid artery </a:t>
            </a:r>
            <a:r>
              <a:rPr lang="en-US" sz="1600" dirty="0" err="1">
                <a:solidFill>
                  <a:srgbClr val="1B1B1B"/>
                </a:solidFill>
                <a:latin typeface="Cambria" panose="02040503050406030204" pitchFamily="18" charset="0"/>
              </a:rPr>
              <a:t>pseudoaneurysm</a:t>
            </a:r>
            <a:r>
              <a:rPr lang="en-US" sz="1600" dirty="0">
                <a:solidFill>
                  <a:srgbClr val="1B1B1B"/>
                </a:solidFill>
                <a:latin typeface="Cambria" panose="02040503050406030204" pitchFamily="18" charset="0"/>
              </a:rPr>
              <a:t> secondary to Mycobacterium tuberculosis treated with resection and reconstruction with saphenous vein graft. J </a:t>
            </a:r>
            <a:r>
              <a:rPr lang="en-US" sz="1600" dirty="0" err="1">
                <a:solidFill>
                  <a:srgbClr val="1B1B1B"/>
                </a:solidFill>
                <a:latin typeface="Cambria" panose="02040503050406030204" pitchFamily="18" charset="0"/>
              </a:rPr>
              <a:t>Vasc</a:t>
            </a:r>
            <a:r>
              <a:rPr lang="en-US" sz="1600" dirty="0">
                <a:solidFill>
                  <a:srgbClr val="1B1B1B"/>
                </a:solidFill>
                <a:latin typeface="Cambria" panose="02040503050406030204" pitchFamily="18" charset="0"/>
              </a:rPr>
              <a:t> </a:t>
            </a:r>
            <a:r>
              <a:rPr lang="en-US" sz="1600" dirty="0" err="1">
                <a:solidFill>
                  <a:srgbClr val="1B1B1B"/>
                </a:solidFill>
                <a:latin typeface="Cambria" panose="02040503050406030204" pitchFamily="18" charset="0"/>
              </a:rPr>
              <a:t>Surg</a:t>
            </a:r>
            <a:r>
              <a:rPr lang="en-US" sz="1600" dirty="0">
                <a:solidFill>
                  <a:srgbClr val="1B1B1B"/>
                </a:solidFill>
                <a:latin typeface="Cambria" panose="02040503050406030204" pitchFamily="18" charset="0"/>
              </a:rPr>
              <a:t> Cases </a:t>
            </a:r>
            <a:r>
              <a:rPr lang="en-US" sz="1600" dirty="0" err="1">
                <a:solidFill>
                  <a:srgbClr val="1B1B1B"/>
                </a:solidFill>
                <a:latin typeface="Cambria" panose="02040503050406030204" pitchFamily="18" charset="0"/>
              </a:rPr>
              <a:t>Innov</a:t>
            </a:r>
            <a:r>
              <a:rPr lang="en-US" sz="1600" dirty="0">
                <a:solidFill>
                  <a:srgbClr val="1B1B1B"/>
                </a:solidFill>
                <a:latin typeface="Cambria" panose="02040503050406030204" pitchFamily="18" charset="0"/>
              </a:rPr>
              <a:t> Tech. 2017;3:192–195. </a:t>
            </a:r>
            <a:r>
              <a:rPr lang="en-US" sz="1600" dirty="0" err="1">
                <a:solidFill>
                  <a:srgbClr val="1B1B1B"/>
                </a:solidFill>
                <a:latin typeface="Cambria" panose="02040503050406030204" pitchFamily="18" charset="0"/>
              </a:rPr>
              <a:t>doi</a:t>
            </a:r>
            <a:r>
              <a:rPr lang="en-US" sz="1600" dirty="0">
                <a:solidFill>
                  <a:srgbClr val="1B1B1B"/>
                </a:solidFill>
                <a:latin typeface="Cambria" panose="02040503050406030204" pitchFamily="18" charset="0"/>
              </a:rPr>
              <a:t>: 10.1016/j.jvscit.2017.06.006. </a:t>
            </a:r>
          </a:p>
          <a:p>
            <a:pPr>
              <a:spcBef>
                <a:spcPts val="1125"/>
              </a:spcBef>
              <a:buFont typeface="Arial" panose="020B0604020202020204" pitchFamily="34" charset="0"/>
              <a:buChar char="•"/>
            </a:pPr>
            <a:r>
              <a:rPr lang="en-US" sz="1600" dirty="0">
                <a:solidFill>
                  <a:srgbClr val="1B1B1B"/>
                </a:solidFill>
                <a:latin typeface="Cambria" panose="02040503050406030204" pitchFamily="18" charset="0"/>
              </a:rPr>
              <a:t>3.Kenyon O., </a:t>
            </a:r>
            <a:r>
              <a:rPr lang="en-US" sz="1600" dirty="0" err="1">
                <a:solidFill>
                  <a:srgbClr val="1B1B1B"/>
                </a:solidFill>
                <a:latin typeface="Cambria" panose="02040503050406030204" pitchFamily="18" charset="0"/>
              </a:rPr>
              <a:t>Tanna</a:t>
            </a:r>
            <a:r>
              <a:rPr lang="en-US" sz="1600" dirty="0">
                <a:solidFill>
                  <a:srgbClr val="1B1B1B"/>
                </a:solidFill>
                <a:latin typeface="Cambria" panose="02040503050406030204" pitchFamily="18" charset="0"/>
              </a:rPr>
              <a:t> R., Sharma V., </a:t>
            </a:r>
            <a:r>
              <a:rPr lang="en-US" sz="1600" dirty="0" err="1">
                <a:solidFill>
                  <a:srgbClr val="1B1B1B"/>
                </a:solidFill>
                <a:latin typeface="Cambria" panose="02040503050406030204" pitchFamily="18" charset="0"/>
              </a:rPr>
              <a:t>Kullar</a:t>
            </a:r>
            <a:r>
              <a:rPr lang="en-US" sz="1600" dirty="0">
                <a:solidFill>
                  <a:srgbClr val="1B1B1B"/>
                </a:solidFill>
                <a:latin typeface="Cambria" panose="02040503050406030204" pitchFamily="18" charset="0"/>
              </a:rPr>
              <a:t> P. Mycotic </a:t>
            </a:r>
            <a:r>
              <a:rPr lang="en-US" sz="1600" dirty="0" err="1">
                <a:solidFill>
                  <a:srgbClr val="1B1B1B"/>
                </a:solidFill>
                <a:latin typeface="Cambria" panose="02040503050406030204" pitchFamily="18" charset="0"/>
              </a:rPr>
              <a:t>pseudoaneurysm</a:t>
            </a:r>
            <a:r>
              <a:rPr lang="en-US" sz="1600" dirty="0">
                <a:solidFill>
                  <a:srgbClr val="1B1B1B"/>
                </a:solidFill>
                <a:latin typeface="Cambria" panose="02040503050406030204" pitchFamily="18" charset="0"/>
              </a:rPr>
              <a:t> of the common carotid artery: an unusual neck lump. BMJ Case Rep. 2020;13:e239921. </a:t>
            </a:r>
            <a:r>
              <a:rPr lang="en-US" sz="1600" dirty="0" err="1">
                <a:solidFill>
                  <a:srgbClr val="1B1B1B"/>
                </a:solidFill>
                <a:latin typeface="Cambria" panose="02040503050406030204" pitchFamily="18" charset="0"/>
              </a:rPr>
              <a:t>doi</a:t>
            </a:r>
            <a:r>
              <a:rPr lang="en-US" sz="1600" dirty="0">
                <a:solidFill>
                  <a:srgbClr val="1B1B1B"/>
                </a:solidFill>
                <a:latin typeface="Cambria" panose="02040503050406030204" pitchFamily="18" charset="0"/>
              </a:rPr>
              <a:t>: 10.1136/bcr-2020-239921. </a:t>
            </a:r>
            <a:endParaRPr lang="en-US" sz="1600" b="0" i="0" dirty="0">
              <a:solidFill>
                <a:srgbClr val="1B1B1B"/>
              </a:solidFill>
              <a:effectLst/>
              <a:latin typeface="Cambria" panose="02040503050406030204" pitchFamily="18" charset="0"/>
            </a:endParaRPr>
          </a:p>
        </p:txBody>
      </p:sp>
    </p:spTree>
    <p:extLst>
      <p:ext uri="{BB962C8B-B14F-4D97-AF65-F5344CB8AC3E}">
        <p14:creationId xmlns:p14="http://schemas.microsoft.com/office/powerpoint/2010/main" val="29183814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373</TotalTime>
  <Words>530</Words>
  <Application>Microsoft Office PowerPoint</Application>
  <PresentationFormat>On-screen Show (4:3)</PresentationFormat>
  <Paragraphs>16</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Aldhabi</vt:lpstr>
      <vt:lpstr>Arial</vt:lpstr>
      <vt:lpstr>Cambria</vt:lpstr>
      <vt:lpstr>Tw Cen MT</vt:lpstr>
      <vt:lpstr>Wingdings</vt:lpstr>
      <vt:lpstr>Wingdings 2</vt:lpstr>
      <vt:lpstr>Median</vt:lpstr>
      <vt:lpstr>Mycotic Aneurysm Of The Internal Carotid Artery And Cerebral Hemorrhagic Infraction Secondary To Deep Neck Infection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Mycotic anurysm of internal carotid artery and ischemic stroke secondary to deep neck infection  Dr.haytham Ramzy</dc:title>
  <dc:creator>Admin</dc:creator>
  <cp:lastModifiedBy>hatim ali</cp:lastModifiedBy>
  <cp:revision>40</cp:revision>
  <dcterms:created xsi:type="dcterms:W3CDTF">2025-01-16T09:36:53Z</dcterms:created>
  <dcterms:modified xsi:type="dcterms:W3CDTF">2025-02-06T07:09:22Z</dcterms:modified>
</cp:coreProperties>
</file>