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597" r:id="rId3"/>
    <p:sldId id="598" r:id="rId4"/>
    <p:sldId id="59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1512"/>
  </p:normalViewPr>
  <p:slideViewPr>
    <p:cSldViewPr snapToGrid="0">
      <p:cViewPr varScale="1">
        <p:scale>
          <a:sx n="101" d="100"/>
          <a:sy n="101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8245-27D5-3432-8065-A79D1CDC9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84AA9E-7DEB-7A41-3557-7C988BBEB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62562-FD3A-DC4B-7660-AEE6A15B3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149CA-8A57-1513-17D7-C755D284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69B53-4BE6-08FB-BB71-51CD928A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3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77D8-7D25-F235-7F09-F5BABC33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ACD703-08E9-9717-0BBE-6CCB7BC4F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107D-A88B-0EC4-111A-BAA833A4E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BE08D4-BE98-7092-14C7-FC50B3D2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EFC8D-BD53-051A-2F47-60A788D3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4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A851F-6B52-A689-0F75-57439387D0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091E92-8CBA-0DF0-A366-58A544325E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01B27-1DE7-21DB-1482-28311D6A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FD57B3-112A-BE39-F4C7-FC731D8BF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ABB3F-2DE5-4825-7CE4-2B4FDAC3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9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BA061-162D-7DBC-3E7D-61DEBFA96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3B251-F17E-42E4-DF69-EC283F7D7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1AC69-FEFA-C630-6577-C3B07A71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55267-83A6-178E-EE6B-2AF347AAC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89D0D-3D81-D7B4-363F-DC09DB0F9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3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F83DD-601E-1C2C-654F-A94EE8E43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BE8E3-D514-4101-EB73-212D1FA7B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7A6D4-C3EA-8CCF-C9AC-E6DBE2900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E3A9-79EE-8678-7400-12B6F1F0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BB2E5-1895-6E32-87C8-36A60E03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8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CD24C-CC32-9E11-39F7-8767F4C9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D408A-277E-937E-B594-7C3263BEB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721312-F072-8430-6A01-4D9A517A8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56948-B76A-2C88-D79A-165E34AC5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7F844-3A1E-BE83-155E-122B24CB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F320D-0FC1-0A00-F062-9B787D290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0C481-DB28-BA41-7B6A-390EBB4A8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AE0BC-F1BA-5FDE-F6F4-5A4D861F2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01E663-F35F-33F2-2B71-ACEE59B9E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22A445-1477-7630-8E62-BFC48DEBC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9A408-7299-6913-0BB7-F83B47174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2457F7-3934-D3F5-1407-69A2E11D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1F8983-8B70-1228-F4F2-78111539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A10665-83F7-5EDD-8D00-E60566F9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84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402C3-CCBC-598E-68F9-C921C0C8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C2B025-2953-506F-BE9D-DC0EF477E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12E99-6EB1-0817-6B52-2CAFB1C81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2C980-80E4-4D47-83D1-129CFAB92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2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BFC684-2128-146B-C3EF-228A2449E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7EAF1-E5A3-148F-D9AD-834ECC7F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6F9AD-B28C-31F8-A7A5-0EDA58A2C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2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1FDC3-63B9-D9E9-6DB2-D19E74A08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6642C-B566-2F04-797A-500016A90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95861-9129-C317-A29D-36186B93B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2E3AF-56C0-B3D1-4701-B12EB10C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88848-6AC6-994D-5B1D-39730D207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D4718-FD9A-74DB-3474-DA1AE653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89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5C4C3-3D8F-3580-68AE-9A6121684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DEFA5E-4AF5-B03B-5534-554A7F342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F0107-75D9-245D-C5EC-2879927B3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29036-9CBB-BD36-60B5-3E6BC678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C56F-BCC9-666D-E00E-25C46921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C767D-85E6-2C0A-90D6-489EC623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4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9DED4-7386-8078-E5B0-A264CF9E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F0A8C-F2F0-BA43-4D9E-A2C304302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DC2FA-62F3-297C-E1B0-BC8DAF5BF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887E48-2054-614D-80B4-8FF5CD3DE099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3545D-5B49-6AF6-3318-8709AB369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44247-60EB-0811-6BD8-8D08B1807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E26E2F-021C-3146-81F1-72218AF8D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1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872C-3AAE-D8F2-DC25-7A568EF42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646" y="833437"/>
            <a:ext cx="10648708" cy="2595563"/>
          </a:xfrm>
        </p:spPr>
        <p:txBody>
          <a:bodyPr/>
          <a:lstStyle/>
          <a:p>
            <a:r>
              <a:rPr lang="en-US" b="1" dirty="0">
                <a:latin typeface="Cambria" panose="02040503050406030204" pitchFamily="18" charset="0"/>
              </a:rPr>
              <a:t>Isolated Stapes otosclerosis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766EC0-1C73-39BC-F3D9-79A627C35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8415" y="4585886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Cambria" panose="02040503050406030204" pitchFamily="18" charset="0"/>
              </a:rPr>
              <a:t>Dr. Athbi Athab</a:t>
            </a:r>
            <a:r>
              <a:rPr lang="en-US" baseline="30000" dirty="0">
                <a:latin typeface="Cambria" panose="02040503050406030204" pitchFamily="18" charset="0"/>
              </a:rPr>
              <a:t>1</a:t>
            </a:r>
            <a:r>
              <a:rPr lang="en-US" dirty="0">
                <a:latin typeface="Cambria" panose="02040503050406030204" pitchFamily="18" charset="0"/>
              </a:rPr>
              <a:t>, Dr. Hussam AlNeil</a:t>
            </a:r>
            <a:r>
              <a:rPr lang="en-US" baseline="30000" dirty="0">
                <a:latin typeface="Cambria" panose="02040503050406030204" pitchFamily="18" charset="0"/>
              </a:rPr>
              <a:t>2</a:t>
            </a:r>
            <a:endParaRPr lang="en-US" dirty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  <a:p>
            <a:pPr algn="l"/>
            <a:r>
              <a:rPr lang="en-US" sz="1400" dirty="0">
                <a:latin typeface="Cambria" panose="02040503050406030204" pitchFamily="18" charset="0"/>
              </a:rPr>
              <a:t>1 Senior Radiologist, Al Amiri Hospital.</a:t>
            </a:r>
          </a:p>
          <a:p>
            <a:pPr algn="l"/>
            <a:r>
              <a:rPr lang="en-US" sz="1400" dirty="0">
                <a:latin typeface="Cambria" panose="02040503050406030204" pitchFamily="18" charset="0"/>
              </a:rPr>
              <a:t>2 Consultant Radiologist, Al Sabah Hospital.</a:t>
            </a:r>
          </a:p>
        </p:txBody>
      </p:sp>
    </p:spTree>
    <p:extLst>
      <p:ext uri="{BB962C8B-B14F-4D97-AF65-F5344CB8AC3E}">
        <p14:creationId xmlns:p14="http://schemas.microsoft.com/office/powerpoint/2010/main" val="212314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16517-D2A1-01CB-291B-FABA04E69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2552"/>
            <a:ext cx="10515600" cy="581289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ambria" panose="02040503050406030204" pitchFamily="18" charset="0"/>
              </a:rPr>
              <a:t> A 22 year-old male patient presented with progressive left sided hearing loss of several months duration. No otalgia, tinnitus, </a:t>
            </a:r>
            <a:r>
              <a:rPr lang="en-US" dirty="0" err="1">
                <a:latin typeface="Cambria" panose="02040503050406030204" pitchFamily="18" charset="0"/>
              </a:rPr>
              <a:t>otorrhea</a:t>
            </a:r>
            <a:r>
              <a:rPr lang="en-US" dirty="0">
                <a:latin typeface="Cambria" panose="02040503050406030204" pitchFamily="18" charset="0"/>
              </a:rPr>
              <a:t> or vertigo. There was no known family history of hearing impairment.</a:t>
            </a:r>
          </a:p>
          <a:p>
            <a:r>
              <a:rPr lang="en-US" dirty="0">
                <a:latin typeface="Cambria" panose="02040503050406030204" pitchFamily="18" charset="0"/>
              </a:rPr>
              <a:t>Clinical examination revealed normal tympanic membrane and conductive pattern of hearing loss (50dB)  </a:t>
            </a:r>
          </a:p>
          <a:p>
            <a:r>
              <a:rPr lang="en-US" dirty="0">
                <a:latin typeface="Cambria" panose="02040503050406030204" pitchFamily="18" charset="0"/>
              </a:rPr>
              <a:t>Patient was referred for HRCT of the petrous temporal bone which revealed subtle demineralization/ hypo-density at the stapes </a:t>
            </a:r>
            <a:r>
              <a:rPr lang="en-US" dirty="0" err="1">
                <a:latin typeface="Cambria" panose="02040503050406030204" pitchFamily="18" charset="0"/>
              </a:rPr>
              <a:t>suprastructure</a:t>
            </a:r>
            <a:r>
              <a:rPr lang="en-US" dirty="0">
                <a:latin typeface="Cambria" panose="02040503050406030204" pitchFamily="18" charset="0"/>
              </a:rPr>
              <a:t> with involvement/obliteration of the oval window. Normal round window, facial nerve canal, jugular bulb, middle ear cavity, rest of </a:t>
            </a:r>
            <a:r>
              <a:rPr lang="en-US" dirty="0" err="1">
                <a:latin typeface="Cambria" panose="02040503050406030204" pitchFamily="18" charset="0"/>
              </a:rPr>
              <a:t>ossicular</a:t>
            </a:r>
            <a:r>
              <a:rPr lang="en-US" dirty="0">
                <a:latin typeface="Cambria" panose="02040503050406030204" pitchFamily="18" charset="0"/>
              </a:rPr>
              <a:t> chain and inner ear. Normal right ear. </a:t>
            </a:r>
          </a:p>
          <a:p>
            <a:r>
              <a:rPr lang="en-US" dirty="0">
                <a:latin typeface="Cambria" panose="02040503050406030204" pitchFamily="18" charset="0"/>
              </a:rPr>
              <a:t>Radiological diagnosis of isolated stapes otosclerosis was suggested and further confirmed by audiological testing which revealed left air-bone gap (30dB) and absent stapedial reflexes. </a:t>
            </a:r>
          </a:p>
          <a:p>
            <a:r>
              <a:rPr lang="en-US" dirty="0">
                <a:latin typeface="Cambria" panose="02040503050406030204" pitchFamily="18" charset="0"/>
              </a:rPr>
              <a:t>The patient was referred for surgical </a:t>
            </a:r>
            <a:r>
              <a:rPr lang="en-US" dirty="0" err="1">
                <a:latin typeface="Cambria" panose="02040503050406030204" pitchFamily="18" charset="0"/>
              </a:rPr>
              <a:t>stapedectomy</a:t>
            </a:r>
            <a:r>
              <a:rPr lang="en-US" dirty="0">
                <a:latin typeface="Cambria" panose="02040503050406030204" pitchFamily="18" charset="0"/>
              </a:rPr>
              <a:t> and prosthesis insertion.  </a:t>
            </a:r>
          </a:p>
        </p:txBody>
      </p:sp>
    </p:spTree>
    <p:extLst>
      <p:ext uri="{BB962C8B-B14F-4D97-AF65-F5344CB8AC3E}">
        <p14:creationId xmlns:p14="http://schemas.microsoft.com/office/powerpoint/2010/main" val="94280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1F593F-BCF7-8114-FBA9-3B68FAB99B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83" y="2348947"/>
            <a:ext cx="3400425" cy="3357742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80AE145-9DBE-65DF-B590-14A4DFB6E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6675" y="2348947"/>
            <a:ext cx="3400426" cy="335774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ACA764B-F885-D21E-2E64-BBD66CAEF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9568" y="2348946"/>
            <a:ext cx="3400426" cy="3357743"/>
          </a:xfrm>
          <a:prstGeom prst="rect">
            <a:avLst/>
          </a:prstGeom>
        </p:spPr>
      </p:pic>
      <p:sp>
        <p:nvSpPr>
          <p:cNvPr id="22" name="Right Arrow 21">
            <a:extLst>
              <a:ext uri="{FF2B5EF4-FFF2-40B4-BE49-F238E27FC236}">
                <a16:creationId xmlns:a16="http://schemas.microsoft.com/office/drawing/2014/main" id="{55AECB63-5C5C-DF5E-196B-94328567D658}"/>
              </a:ext>
            </a:extLst>
          </p:cNvPr>
          <p:cNvSpPr/>
          <p:nvPr/>
        </p:nvSpPr>
        <p:spPr>
          <a:xfrm rot="6407585">
            <a:off x="8754897" y="3717905"/>
            <a:ext cx="292840" cy="1273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Cambria" panose="02040503050406030204" pitchFamily="18" charset="0"/>
            </a:endParaRPr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D22AE7A3-DBD9-80C1-BBDC-FE0C4D503984}"/>
              </a:ext>
            </a:extLst>
          </p:cNvPr>
          <p:cNvSpPr/>
          <p:nvPr/>
        </p:nvSpPr>
        <p:spPr>
          <a:xfrm rot="7791701">
            <a:off x="6092628" y="3768046"/>
            <a:ext cx="266218" cy="1157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Cambria" panose="020405030504060302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CC86C6-0C55-70DE-53CD-7108D95A4D5E}"/>
              </a:ext>
            </a:extLst>
          </p:cNvPr>
          <p:cNvSpPr txBox="1"/>
          <p:nvPr/>
        </p:nvSpPr>
        <p:spPr>
          <a:xfrm>
            <a:off x="112183" y="1619730"/>
            <a:ext cx="69689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ambria" panose="02040503050406030204" pitchFamily="18" charset="0"/>
              </a:rPr>
              <a:t>Images (1&amp;2): Axial HRCT of the petrous bones showing; Focal subtle demineralization at the Stapes (Blue arrowhead) and the </a:t>
            </a:r>
            <a:r>
              <a:rPr lang="en-US" sz="1400" b="1" dirty="0" err="1">
                <a:latin typeface="Cambria" panose="02040503050406030204" pitchFamily="18" charset="0"/>
              </a:rPr>
              <a:t>ovale</a:t>
            </a:r>
            <a:r>
              <a:rPr lang="en-US" sz="1400" b="1" dirty="0">
                <a:latin typeface="Cambria" panose="02040503050406030204" pitchFamily="18" charset="0"/>
              </a:rPr>
              <a:t> window (blue arrow).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D9A17E5-4179-4535-8A29-CFB903BD2007}"/>
              </a:ext>
            </a:extLst>
          </p:cNvPr>
          <p:cNvSpPr txBox="1"/>
          <p:nvPr/>
        </p:nvSpPr>
        <p:spPr>
          <a:xfrm>
            <a:off x="1495562" y="5855777"/>
            <a:ext cx="633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mbria" panose="02040503050406030204" pitchFamily="18" charset="0"/>
              </a:rPr>
              <a:t>(1)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2B363F3-FA54-37E2-4D51-203F1346E50E}"/>
              </a:ext>
            </a:extLst>
          </p:cNvPr>
          <p:cNvSpPr txBox="1"/>
          <p:nvPr/>
        </p:nvSpPr>
        <p:spPr>
          <a:xfrm>
            <a:off x="4980055" y="5855778"/>
            <a:ext cx="633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mbria" panose="02040503050406030204" pitchFamily="18" charset="0"/>
              </a:rPr>
              <a:t>(2)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12005D-75AC-7A6F-160B-3DA8C5880C3D}"/>
              </a:ext>
            </a:extLst>
          </p:cNvPr>
          <p:cNvSpPr txBox="1"/>
          <p:nvPr/>
        </p:nvSpPr>
        <p:spPr>
          <a:xfrm>
            <a:off x="9424360" y="5873680"/>
            <a:ext cx="490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ambria" panose="02040503050406030204" pitchFamily="18" charset="0"/>
              </a:rPr>
              <a:t>(3)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D5D398E-C50B-5419-7D71-59CD912590FA}"/>
              </a:ext>
            </a:extLst>
          </p:cNvPr>
          <p:cNvSpPr txBox="1"/>
          <p:nvPr/>
        </p:nvSpPr>
        <p:spPr>
          <a:xfrm>
            <a:off x="7969568" y="1526787"/>
            <a:ext cx="38454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ambria" panose="02040503050406030204" pitchFamily="18" charset="0"/>
              </a:rPr>
              <a:t>Image (3): Axial HRCT of the petrous bones for comparison with the normal right stapes appearance. (green arrow)</a:t>
            </a:r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A397F7D1-83B7-6201-6E4B-6562D9FC7AA7}"/>
              </a:ext>
            </a:extLst>
          </p:cNvPr>
          <p:cNvSpPr/>
          <p:nvPr/>
        </p:nvSpPr>
        <p:spPr>
          <a:xfrm>
            <a:off x="2586630" y="3965187"/>
            <a:ext cx="125260" cy="139268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05497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676CD9-540F-B534-1D3B-ADC384399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990600"/>
            <a:ext cx="5588000" cy="4876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A0C18E-0234-7726-6A49-E3079C18D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990600"/>
            <a:ext cx="5842000" cy="4889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88C66A0-C785-233F-6CC0-DE868E1E8C63}"/>
              </a:ext>
            </a:extLst>
          </p:cNvPr>
          <p:cNvSpPr txBox="1"/>
          <p:nvPr/>
        </p:nvSpPr>
        <p:spPr>
          <a:xfrm>
            <a:off x="508000" y="5876598"/>
            <a:ext cx="5842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mbria" panose="02040503050406030204" pitchFamily="18" charset="0"/>
              </a:rPr>
              <a:t>Right Stapes well defined foot plate with no abnormal Lucency or demineralization. (Blue arrow)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5B3ED1-9EA1-353E-5DCB-5B4AC8622259}"/>
              </a:ext>
            </a:extLst>
          </p:cNvPr>
          <p:cNvCxnSpPr/>
          <p:nvPr/>
        </p:nvCxnSpPr>
        <p:spPr>
          <a:xfrm flipH="1" flipV="1">
            <a:off x="3935392" y="3738623"/>
            <a:ext cx="763930" cy="1551007"/>
          </a:xfrm>
          <a:prstGeom prst="straightConnector1">
            <a:avLst/>
          </a:prstGeom>
          <a:ln>
            <a:headEnd w="lg" len="lg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EFF4898-F95B-5D04-6ADA-61A5BA163200}"/>
              </a:ext>
            </a:extLst>
          </p:cNvPr>
          <p:cNvSpPr txBox="1"/>
          <p:nvPr/>
        </p:nvSpPr>
        <p:spPr>
          <a:xfrm>
            <a:off x="6027676" y="5867400"/>
            <a:ext cx="58146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ambria" panose="02040503050406030204" pitchFamily="18" charset="0"/>
              </a:rPr>
              <a:t>Left stapes; demineralization and loss of the stapes foot plate (green arrow) with involvement of the </a:t>
            </a:r>
            <a:r>
              <a:rPr lang="en-US" sz="1600" b="1" dirty="0" err="1">
                <a:latin typeface="Cambria" panose="02040503050406030204" pitchFamily="18" charset="0"/>
              </a:rPr>
              <a:t>Ovale</a:t>
            </a:r>
            <a:r>
              <a:rPr lang="en-US" sz="1600" b="1" dirty="0">
                <a:latin typeface="Cambria" panose="02040503050406030204" pitchFamily="18" charset="0"/>
              </a:rPr>
              <a:t> window (blue arrowhead).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78B75A5-709F-9E7D-145D-EE4B65DA33AA}"/>
              </a:ext>
            </a:extLst>
          </p:cNvPr>
          <p:cNvCxnSpPr/>
          <p:nvPr/>
        </p:nvCxnSpPr>
        <p:spPr>
          <a:xfrm flipH="1" flipV="1">
            <a:off x="9088059" y="3925747"/>
            <a:ext cx="763930" cy="1551007"/>
          </a:xfrm>
          <a:prstGeom prst="straightConnector1">
            <a:avLst/>
          </a:prstGeom>
          <a:ln>
            <a:headEnd w="lg" len="lg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Extract 13">
            <a:extLst>
              <a:ext uri="{FF2B5EF4-FFF2-40B4-BE49-F238E27FC236}">
                <a16:creationId xmlns:a16="http://schemas.microsoft.com/office/drawing/2014/main" id="{E0DB17E7-957D-E37B-0E2D-681ABBFB91DA}"/>
              </a:ext>
            </a:extLst>
          </p:cNvPr>
          <p:cNvSpPr/>
          <p:nvPr/>
        </p:nvSpPr>
        <p:spPr>
          <a:xfrm>
            <a:off x="8865548" y="3950799"/>
            <a:ext cx="163978" cy="241139"/>
          </a:xfrm>
          <a:prstGeom prst="flowChartExtra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449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DD1E6-A673-161F-7005-901E2EBA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333333"/>
                </a:solidFill>
                <a:effectLst/>
                <a:latin typeface="Cambria" panose="02040503050406030204" pitchFamily="18" charset="0"/>
              </a:rPr>
              <a:t>Literature references</a:t>
            </a:r>
            <a:endParaRPr lang="en-US" sz="2800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FAEEB-D085-404F-F776-B69A30CD3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71625"/>
            <a:ext cx="10744200" cy="492125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800" dirty="0">
                <a:effectLst/>
                <a:latin typeface="Cambria" panose="02040503050406030204" pitchFamily="18" charset="0"/>
              </a:rPr>
              <a:t>Kim, K. W., Jun, H., </a:t>
            </a:r>
            <a:r>
              <a:rPr lang="en-US" sz="1800" dirty="0" err="1">
                <a:effectLst/>
                <a:latin typeface="Cambria" panose="02040503050406030204" pitchFamily="18" charset="0"/>
              </a:rPr>
              <a:t>Im</a:t>
            </a:r>
            <a:r>
              <a:rPr lang="en-US" sz="1800" dirty="0">
                <a:effectLst/>
                <a:latin typeface="Cambria" panose="02040503050406030204" pitchFamily="18" charset="0"/>
              </a:rPr>
              <a:t>, G. J., Chang, J. W., Kwon, S. Y., Chae, S. W., Jung, H. H., &amp; Choi, J. (2011). Isolated otosclerosis of the incus in a Korean woman. </a:t>
            </a:r>
            <a:r>
              <a:rPr lang="en-US" sz="1800" i="1" dirty="0">
                <a:effectLst/>
                <a:latin typeface="Cambria" panose="02040503050406030204" pitchFamily="18" charset="0"/>
              </a:rPr>
              <a:t>Auris Nasus Larynx</a:t>
            </a:r>
            <a:r>
              <a:rPr lang="en-US" sz="1800" dirty="0">
                <a:effectLst/>
                <a:latin typeface="Cambria" panose="02040503050406030204" pitchFamily="18" charset="0"/>
              </a:rPr>
              <a:t>, </a:t>
            </a:r>
            <a:r>
              <a:rPr lang="en-US" sz="1800" i="1" dirty="0">
                <a:effectLst/>
                <a:latin typeface="Cambria" panose="02040503050406030204" pitchFamily="18" charset="0"/>
              </a:rPr>
              <a:t>38</a:t>
            </a:r>
            <a:r>
              <a:rPr lang="en-US" sz="1800" dirty="0">
                <a:effectLst/>
                <a:latin typeface="Cambria" panose="02040503050406030204" pitchFamily="18" charset="0"/>
              </a:rPr>
              <a:t>(5), 654–656. https://</a:t>
            </a:r>
            <a:r>
              <a:rPr lang="en-US" sz="1800" dirty="0" err="1">
                <a:effectLst/>
                <a:latin typeface="Cambria" panose="02040503050406030204" pitchFamily="18" charset="0"/>
              </a:rPr>
              <a:t>doi.org</a:t>
            </a:r>
            <a:r>
              <a:rPr lang="en-US" sz="1800" dirty="0">
                <a:effectLst/>
                <a:latin typeface="Cambria" panose="02040503050406030204" pitchFamily="18" charset="0"/>
              </a:rPr>
              <a:t>/10.1016/j.anl.2010.12.015</a:t>
            </a:r>
          </a:p>
          <a:p>
            <a:pPr>
              <a:lnSpc>
                <a:spcPct val="200000"/>
              </a:lnSpc>
            </a:pPr>
            <a:r>
              <a:rPr lang="en-US" sz="1800" dirty="0">
                <a:effectLst/>
                <a:latin typeface="Cambria" panose="02040503050406030204" pitchFamily="18" charset="0"/>
              </a:rPr>
              <a:t>De Souza, C., &amp; Glasscock, M. E. (2004). </a:t>
            </a:r>
            <a:r>
              <a:rPr lang="en-US" sz="1800" i="1" dirty="0">
                <a:effectLst/>
                <a:latin typeface="Cambria" panose="02040503050406030204" pitchFamily="18" charset="0"/>
              </a:rPr>
              <a:t>Otosclerosis and stapedectomy: Diagnosis, Management, and Complications</a:t>
            </a:r>
            <a:r>
              <a:rPr lang="en-US" sz="1800" dirty="0">
                <a:effectLst/>
                <a:latin typeface="Cambria" panose="02040503050406030204" pitchFamily="18" charset="0"/>
              </a:rPr>
              <a:t>. </a:t>
            </a:r>
            <a:r>
              <a:rPr lang="en-US" sz="1800" dirty="0" err="1">
                <a:effectLst/>
                <a:latin typeface="Cambria" panose="02040503050406030204" pitchFamily="18" charset="0"/>
              </a:rPr>
              <a:t>Thieme</a:t>
            </a:r>
            <a:r>
              <a:rPr lang="en-US" sz="1800" dirty="0">
                <a:effectLst/>
                <a:latin typeface="Cambria" panose="02040503050406030204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1800" dirty="0">
                <a:effectLst/>
                <a:latin typeface="Cambria" panose="02040503050406030204" pitchFamily="18" charset="0"/>
              </a:rPr>
              <a:t>Purohit, B., Hermans, R., &amp; De </a:t>
            </a:r>
            <a:r>
              <a:rPr lang="en-US" sz="1800" dirty="0" err="1">
                <a:effectLst/>
                <a:latin typeface="Cambria" panose="02040503050406030204" pitchFamily="18" charset="0"/>
              </a:rPr>
              <a:t>Beeck</a:t>
            </a:r>
            <a:r>
              <a:rPr lang="en-US" sz="1800" dirty="0">
                <a:effectLst/>
                <a:latin typeface="Cambria" panose="02040503050406030204" pitchFamily="18" charset="0"/>
              </a:rPr>
              <a:t>, K. O. (2014). Imaging in otosclerosis: A pictorial review. </a:t>
            </a:r>
            <a:r>
              <a:rPr lang="en-US" sz="1800" i="1" dirty="0">
                <a:effectLst/>
                <a:latin typeface="Cambria" panose="02040503050406030204" pitchFamily="18" charset="0"/>
              </a:rPr>
              <a:t>Insights Into Imaging</a:t>
            </a:r>
            <a:r>
              <a:rPr lang="en-US" sz="1800" dirty="0">
                <a:effectLst/>
                <a:latin typeface="Cambria" panose="02040503050406030204" pitchFamily="18" charset="0"/>
              </a:rPr>
              <a:t>, </a:t>
            </a:r>
            <a:r>
              <a:rPr lang="en-US" sz="1800" i="1" dirty="0">
                <a:effectLst/>
                <a:latin typeface="Cambria" panose="02040503050406030204" pitchFamily="18" charset="0"/>
              </a:rPr>
              <a:t>5</a:t>
            </a:r>
            <a:r>
              <a:rPr lang="en-US" sz="1800" dirty="0">
                <a:effectLst/>
                <a:latin typeface="Cambria" panose="02040503050406030204" pitchFamily="18" charset="0"/>
              </a:rPr>
              <a:t>(2), 245–252. https://</a:t>
            </a:r>
            <a:r>
              <a:rPr lang="en-US" sz="1800" dirty="0" err="1">
                <a:effectLst/>
                <a:latin typeface="Cambria" panose="02040503050406030204" pitchFamily="18" charset="0"/>
              </a:rPr>
              <a:t>doi.org</a:t>
            </a:r>
            <a:r>
              <a:rPr lang="en-US" sz="1800" dirty="0">
                <a:effectLst/>
                <a:latin typeface="Cambria" panose="02040503050406030204" pitchFamily="18" charset="0"/>
              </a:rPr>
              <a:t>/10.1007/s13244-014-0313-9</a:t>
            </a:r>
          </a:p>
          <a:p>
            <a:pPr>
              <a:lnSpc>
                <a:spcPct val="200000"/>
              </a:lnSpc>
            </a:pPr>
            <a:endParaRPr lang="en-US" sz="1800" dirty="0">
              <a:effectLst/>
              <a:latin typeface="Cambria" panose="020405030504060302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1800" dirty="0"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69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431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Cambria</vt:lpstr>
      <vt:lpstr>Office Theme</vt:lpstr>
      <vt:lpstr>Isolated Stapes otosclerosis</vt:lpstr>
      <vt:lpstr>PowerPoint Presentation</vt:lpstr>
      <vt:lpstr>PowerPoint Presentation</vt:lpstr>
      <vt:lpstr>PowerPoint Presentation</vt:lpstr>
      <vt:lpstr>Literature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Isolated Stapes otosclerosis</dc:title>
  <dc:creator>ATHBI NAIEF</dc:creator>
  <cp:lastModifiedBy>hatim ali</cp:lastModifiedBy>
  <cp:revision>13</cp:revision>
  <dcterms:created xsi:type="dcterms:W3CDTF">2025-01-12T16:26:42Z</dcterms:created>
  <dcterms:modified xsi:type="dcterms:W3CDTF">2025-02-06T07:09:44Z</dcterms:modified>
</cp:coreProperties>
</file>