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8" r:id="rId3"/>
    <p:sldId id="265" r:id="rId4"/>
    <p:sldId id="268"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4" d="100"/>
          <a:sy n="104" d="100"/>
        </p:scale>
        <p:origin x="87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FA406-1B75-D6B5-89E6-0AC1A6D968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E7E49D-007C-BA4E-52B7-4F55D0A1B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C23AE6-68FA-4E9C-8AAB-37F197F59D02}"/>
              </a:ext>
            </a:extLst>
          </p:cNvPr>
          <p:cNvSpPr>
            <a:spLocks noGrp="1"/>
          </p:cNvSpPr>
          <p:nvPr>
            <p:ph type="dt" sz="half" idx="10"/>
          </p:nvPr>
        </p:nvSpPr>
        <p:spPr/>
        <p:txBody>
          <a:bodyPr/>
          <a:lstStyle/>
          <a:p>
            <a:fld id="{71A60D36-CBC4-4C9B-A5DA-F6A9C618EC27}" type="datetimeFigureOut">
              <a:rPr lang="en-US" smtClean="0"/>
              <a:t>2/6/2025</a:t>
            </a:fld>
            <a:endParaRPr lang="en-US"/>
          </a:p>
        </p:txBody>
      </p:sp>
      <p:sp>
        <p:nvSpPr>
          <p:cNvPr id="5" name="Footer Placeholder 4">
            <a:extLst>
              <a:ext uri="{FF2B5EF4-FFF2-40B4-BE49-F238E27FC236}">
                <a16:creationId xmlns:a16="http://schemas.microsoft.com/office/drawing/2014/main" id="{A5BDF552-EB05-6C62-15B7-1A88B296F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818C5-0993-C014-5FD5-4A177BFC6716}"/>
              </a:ext>
            </a:extLst>
          </p:cNvPr>
          <p:cNvSpPr>
            <a:spLocks noGrp="1"/>
          </p:cNvSpPr>
          <p:nvPr>
            <p:ph type="sldNum" sz="quarter" idx="12"/>
          </p:nvPr>
        </p:nvSpPr>
        <p:spPr/>
        <p:txBody>
          <a:bodyPr/>
          <a:lstStyle/>
          <a:p>
            <a:fld id="{5C4AA4AA-78D5-4A61-97FC-FF7C511DD2A3}" type="slidenum">
              <a:rPr lang="en-US" smtClean="0"/>
              <a:t>‹#›</a:t>
            </a:fld>
            <a:endParaRPr lang="en-US"/>
          </a:p>
        </p:txBody>
      </p:sp>
    </p:spTree>
    <p:extLst>
      <p:ext uri="{BB962C8B-B14F-4D97-AF65-F5344CB8AC3E}">
        <p14:creationId xmlns:p14="http://schemas.microsoft.com/office/powerpoint/2010/main" val="335947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1FC1-187F-AF77-B91B-4291150001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7C6AE9-ADCB-9AE2-5839-45A4D9A77F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7DD0A-007E-C9C8-E708-5631F099CAB1}"/>
              </a:ext>
            </a:extLst>
          </p:cNvPr>
          <p:cNvSpPr>
            <a:spLocks noGrp="1"/>
          </p:cNvSpPr>
          <p:nvPr>
            <p:ph type="dt" sz="half" idx="10"/>
          </p:nvPr>
        </p:nvSpPr>
        <p:spPr/>
        <p:txBody>
          <a:bodyPr/>
          <a:lstStyle/>
          <a:p>
            <a:fld id="{71A60D36-CBC4-4C9B-A5DA-F6A9C618EC27}" type="datetimeFigureOut">
              <a:rPr lang="en-US" smtClean="0"/>
              <a:t>2/6/2025</a:t>
            </a:fld>
            <a:endParaRPr lang="en-US"/>
          </a:p>
        </p:txBody>
      </p:sp>
      <p:sp>
        <p:nvSpPr>
          <p:cNvPr id="5" name="Footer Placeholder 4">
            <a:extLst>
              <a:ext uri="{FF2B5EF4-FFF2-40B4-BE49-F238E27FC236}">
                <a16:creationId xmlns:a16="http://schemas.microsoft.com/office/drawing/2014/main" id="{2BBCC11A-82AF-D890-18A4-4F5949F05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3248C-70EE-61A9-B783-E5718431BF06}"/>
              </a:ext>
            </a:extLst>
          </p:cNvPr>
          <p:cNvSpPr>
            <a:spLocks noGrp="1"/>
          </p:cNvSpPr>
          <p:nvPr>
            <p:ph type="sldNum" sz="quarter" idx="12"/>
          </p:nvPr>
        </p:nvSpPr>
        <p:spPr/>
        <p:txBody>
          <a:bodyPr/>
          <a:lstStyle/>
          <a:p>
            <a:fld id="{5C4AA4AA-78D5-4A61-97FC-FF7C511DD2A3}" type="slidenum">
              <a:rPr lang="en-US" smtClean="0"/>
              <a:t>‹#›</a:t>
            </a:fld>
            <a:endParaRPr lang="en-US"/>
          </a:p>
        </p:txBody>
      </p:sp>
    </p:spTree>
    <p:extLst>
      <p:ext uri="{BB962C8B-B14F-4D97-AF65-F5344CB8AC3E}">
        <p14:creationId xmlns:p14="http://schemas.microsoft.com/office/powerpoint/2010/main" val="2128684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561546-52C8-18E4-F52E-61B64D3D3B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EBE248-1640-72E6-B302-12679A617C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E4914-4B24-60A2-D360-E01659901556}"/>
              </a:ext>
            </a:extLst>
          </p:cNvPr>
          <p:cNvSpPr>
            <a:spLocks noGrp="1"/>
          </p:cNvSpPr>
          <p:nvPr>
            <p:ph type="dt" sz="half" idx="10"/>
          </p:nvPr>
        </p:nvSpPr>
        <p:spPr/>
        <p:txBody>
          <a:bodyPr/>
          <a:lstStyle/>
          <a:p>
            <a:fld id="{71A60D36-CBC4-4C9B-A5DA-F6A9C618EC27}" type="datetimeFigureOut">
              <a:rPr lang="en-US" smtClean="0"/>
              <a:t>2/6/2025</a:t>
            </a:fld>
            <a:endParaRPr lang="en-US"/>
          </a:p>
        </p:txBody>
      </p:sp>
      <p:sp>
        <p:nvSpPr>
          <p:cNvPr id="5" name="Footer Placeholder 4">
            <a:extLst>
              <a:ext uri="{FF2B5EF4-FFF2-40B4-BE49-F238E27FC236}">
                <a16:creationId xmlns:a16="http://schemas.microsoft.com/office/drawing/2014/main" id="{0CDEB9B8-EEE6-43D7-BA6E-E16DA8D24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A7BEE-9D88-7EBD-600B-6D679A5BCD40}"/>
              </a:ext>
            </a:extLst>
          </p:cNvPr>
          <p:cNvSpPr>
            <a:spLocks noGrp="1"/>
          </p:cNvSpPr>
          <p:nvPr>
            <p:ph type="sldNum" sz="quarter" idx="12"/>
          </p:nvPr>
        </p:nvSpPr>
        <p:spPr/>
        <p:txBody>
          <a:bodyPr/>
          <a:lstStyle/>
          <a:p>
            <a:fld id="{5C4AA4AA-78D5-4A61-97FC-FF7C511DD2A3}" type="slidenum">
              <a:rPr lang="en-US" smtClean="0"/>
              <a:t>‹#›</a:t>
            </a:fld>
            <a:endParaRPr lang="en-US"/>
          </a:p>
        </p:txBody>
      </p:sp>
    </p:spTree>
    <p:extLst>
      <p:ext uri="{BB962C8B-B14F-4D97-AF65-F5344CB8AC3E}">
        <p14:creationId xmlns:p14="http://schemas.microsoft.com/office/powerpoint/2010/main" val="126786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5A17-08CD-674E-2A50-4296E4CEFC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8480E3-90F5-0FD0-407B-D74E925C6B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A1FCF-DA2D-7FBD-DD95-C47262DE4C56}"/>
              </a:ext>
            </a:extLst>
          </p:cNvPr>
          <p:cNvSpPr>
            <a:spLocks noGrp="1"/>
          </p:cNvSpPr>
          <p:nvPr>
            <p:ph type="dt" sz="half" idx="10"/>
          </p:nvPr>
        </p:nvSpPr>
        <p:spPr/>
        <p:txBody>
          <a:bodyPr/>
          <a:lstStyle/>
          <a:p>
            <a:fld id="{71A60D36-CBC4-4C9B-A5DA-F6A9C618EC27}" type="datetimeFigureOut">
              <a:rPr lang="en-US" smtClean="0"/>
              <a:t>2/6/2025</a:t>
            </a:fld>
            <a:endParaRPr lang="en-US"/>
          </a:p>
        </p:txBody>
      </p:sp>
      <p:sp>
        <p:nvSpPr>
          <p:cNvPr id="5" name="Footer Placeholder 4">
            <a:extLst>
              <a:ext uri="{FF2B5EF4-FFF2-40B4-BE49-F238E27FC236}">
                <a16:creationId xmlns:a16="http://schemas.microsoft.com/office/drawing/2014/main" id="{6B12441F-66F7-6783-5F98-76469F512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8EC5D-FD6E-9F17-4D26-63A83334795A}"/>
              </a:ext>
            </a:extLst>
          </p:cNvPr>
          <p:cNvSpPr>
            <a:spLocks noGrp="1"/>
          </p:cNvSpPr>
          <p:nvPr>
            <p:ph type="sldNum" sz="quarter" idx="12"/>
          </p:nvPr>
        </p:nvSpPr>
        <p:spPr/>
        <p:txBody>
          <a:bodyPr/>
          <a:lstStyle/>
          <a:p>
            <a:fld id="{5C4AA4AA-78D5-4A61-97FC-FF7C511DD2A3}" type="slidenum">
              <a:rPr lang="en-US" smtClean="0"/>
              <a:t>‹#›</a:t>
            </a:fld>
            <a:endParaRPr lang="en-US"/>
          </a:p>
        </p:txBody>
      </p:sp>
    </p:spTree>
    <p:extLst>
      <p:ext uri="{BB962C8B-B14F-4D97-AF65-F5344CB8AC3E}">
        <p14:creationId xmlns:p14="http://schemas.microsoft.com/office/powerpoint/2010/main" val="154568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2144-4F49-9FB1-E767-64881935F1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7618FF-DEFB-7185-7A4C-EC30C8C34A6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1B0E0E-9824-EB22-6F9B-3CA5DBC0E94E}"/>
              </a:ext>
            </a:extLst>
          </p:cNvPr>
          <p:cNvSpPr>
            <a:spLocks noGrp="1"/>
          </p:cNvSpPr>
          <p:nvPr>
            <p:ph type="dt" sz="half" idx="10"/>
          </p:nvPr>
        </p:nvSpPr>
        <p:spPr/>
        <p:txBody>
          <a:bodyPr/>
          <a:lstStyle/>
          <a:p>
            <a:fld id="{71A60D36-CBC4-4C9B-A5DA-F6A9C618EC27}" type="datetimeFigureOut">
              <a:rPr lang="en-US" smtClean="0"/>
              <a:t>2/6/2025</a:t>
            </a:fld>
            <a:endParaRPr lang="en-US"/>
          </a:p>
        </p:txBody>
      </p:sp>
      <p:sp>
        <p:nvSpPr>
          <p:cNvPr id="5" name="Footer Placeholder 4">
            <a:extLst>
              <a:ext uri="{FF2B5EF4-FFF2-40B4-BE49-F238E27FC236}">
                <a16:creationId xmlns:a16="http://schemas.microsoft.com/office/drawing/2014/main" id="{5480DFB9-6475-3A86-4203-33EBD1E88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3C6D8-E96D-6F08-AB53-DF13750F197C}"/>
              </a:ext>
            </a:extLst>
          </p:cNvPr>
          <p:cNvSpPr>
            <a:spLocks noGrp="1"/>
          </p:cNvSpPr>
          <p:nvPr>
            <p:ph type="sldNum" sz="quarter" idx="12"/>
          </p:nvPr>
        </p:nvSpPr>
        <p:spPr/>
        <p:txBody>
          <a:bodyPr/>
          <a:lstStyle/>
          <a:p>
            <a:fld id="{5C4AA4AA-78D5-4A61-97FC-FF7C511DD2A3}" type="slidenum">
              <a:rPr lang="en-US" smtClean="0"/>
              <a:t>‹#›</a:t>
            </a:fld>
            <a:endParaRPr lang="en-US"/>
          </a:p>
        </p:txBody>
      </p:sp>
    </p:spTree>
    <p:extLst>
      <p:ext uri="{BB962C8B-B14F-4D97-AF65-F5344CB8AC3E}">
        <p14:creationId xmlns:p14="http://schemas.microsoft.com/office/powerpoint/2010/main" val="340512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E9F66-B40F-CEF0-E3DB-7EFD8E2DF3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75A598-7C68-A24B-E167-B6B20C5D7A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92E2EF-877C-E112-B7AA-1D7408AB2E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72D82D-0A47-19A1-60A8-6C71397272CB}"/>
              </a:ext>
            </a:extLst>
          </p:cNvPr>
          <p:cNvSpPr>
            <a:spLocks noGrp="1"/>
          </p:cNvSpPr>
          <p:nvPr>
            <p:ph type="dt" sz="half" idx="10"/>
          </p:nvPr>
        </p:nvSpPr>
        <p:spPr/>
        <p:txBody>
          <a:bodyPr/>
          <a:lstStyle/>
          <a:p>
            <a:fld id="{71A60D36-CBC4-4C9B-A5DA-F6A9C618EC27}" type="datetimeFigureOut">
              <a:rPr lang="en-US" smtClean="0"/>
              <a:t>2/6/2025</a:t>
            </a:fld>
            <a:endParaRPr lang="en-US"/>
          </a:p>
        </p:txBody>
      </p:sp>
      <p:sp>
        <p:nvSpPr>
          <p:cNvPr id="6" name="Footer Placeholder 5">
            <a:extLst>
              <a:ext uri="{FF2B5EF4-FFF2-40B4-BE49-F238E27FC236}">
                <a16:creationId xmlns:a16="http://schemas.microsoft.com/office/drawing/2014/main" id="{3637E461-EA44-3FB0-E556-B0ECE6534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C485DD-E6AC-5F6E-5164-AEADF0AAE46C}"/>
              </a:ext>
            </a:extLst>
          </p:cNvPr>
          <p:cNvSpPr>
            <a:spLocks noGrp="1"/>
          </p:cNvSpPr>
          <p:nvPr>
            <p:ph type="sldNum" sz="quarter" idx="12"/>
          </p:nvPr>
        </p:nvSpPr>
        <p:spPr/>
        <p:txBody>
          <a:bodyPr/>
          <a:lstStyle/>
          <a:p>
            <a:fld id="{5C4AA4AA-78D5-4A61-97FC-FF7C511DD2A3}" type="slidenum">
              <a:rPr lang="en-US" smtClean="0"/>
              <a:t>‹#›</a:t>
            </a:fld>
            <a:endParaRPr lang="en-US"/>
          </a:p>
        </p:txBody>
      </p:sp>
    </p:spTree>
    <p:extLst>
      <p:ext uri="{BB962C8B-B14F-4D97-AF65-F5344CB8AC3E}">
        <p14:creationId xmlns:p14="http://schemas.microsoft.com/office/powerpoint/2010/main" val="66278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B236-62AD-FD2E-067C-7F3828E33E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A4018B-3ECB-4684-7F54-439C49A80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DAB67D-6077-E397-2F29-0A90D23F19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9C8C97-AF05-64E3-AFB0-1F2A7580BD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5BD52C-2A54-817C-64BD-38A9133FD1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663DDF-1B64-D505-643B-4C92313B126B}"/>
              </a:ext>
            </a:extLst>
          </p:cNvPr>
          <p:cNvSpPr>
            <a:spLocks noGrp="1"/>
          </p:cNvSpPr>
          <p:nvPr>
            <p:ph type="dt" sz="half" idx="10"/>
          </p:nvPr>
        </p:nvSpPr>
        <p:spPr/>
        <p:txBody>
          <a:bodyPr/>
          <a:lstStyle/>
          <a:p>
            <a:fld id="{71A60D36-CBC4-4C9B-A5DA-F6A9C618EC27}" type="datetimeFigureOut">
              <a:rPr lang="en-US" smtClean="0"/>
              <a:t>2/6/2025</a:t>
            </a:fld>
            <a:endParaRPr lang="en-US"/>
          </a:p>
        </p:txBody>
      </p:sp>
      <p:sp>
        <p:nvSpPr>
          <p:cNvPr id="8" name="Footer Placeholder 7">
            <a:extLst>
              <a:ext uri="{FF2B5EF4-FFF2-40B4-BE49-F238E27FC236}">
                <a16:creationId xmlns:a16="http://schemas.microsoft.com/office/drawing/2014/main" id="{C76F8C34-D220-B12F-A696-0F97B2969D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159D7D-4F3F-11F2-3A30-1170552B5ED0}"/>
              </a:ext>
            </a:extLst>
          </p:cNvPr>
          <p:cNvSpPr>
            <a:spLocks noGrp="1"/>
          </p:cNvSpPr>
          <p:nvPr>
            <p:ph type="sldNum" sz="quarter" idx="12"/>
          </p:nvPr>
        </p:nvSpPr>
        <p:spPr/>
        <p:txBody>
          <a:bodyPr/>
          <a:lstStyle/>
          <a:p>
            <a:fld id="{5C4AA4AA-78D5-4A61-97FC-FF7C511DD2A3}" type="slidenum">
              <a:rPr lang="en-US" smtClean="0"/>
              <a:t>‹#›</a:t>
            </a:fld>
            <a:endParaRPr lang="en-US"/>
          </a:p>
        </p:txBody>
      </p:sp>
    </p:spTree>
    <p:extLst>
      <p:ext uri="{BB962C8B-B14F-4D97-AF65-F5344CB8AC3E}">
        <p14:creationId xmlns:p14="http://schemas.microsoft.com/office/powerpoint/2010/main" val="61478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5044-06F5-9666-26F7-0476670482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52161F-6D3A-4A43-4EB2-30DEF9F54164}"/>
              </a:ext>
            </a:extLst>
          </p:cNvPr>
          <p:cNvSpPr>
            <a:spLocks noGrp="1"/>
          </p:cNvSpPr>
          <p:nvPr>
            <p:ph type="dt" sz="half" idx="10"/>
          </p:nvPr>
        </p:nvSpPr>
        <p:spPr/>
        <p:txBody>
          <a:bodyPr/>
          <a:lstStyle/>
          <a:p>
            <a:fld id="{71A60D36-CBC4-4C9B-A5DA-F6A9C618EC27}" type="datetimeFigureOut">
              <a:rPr lang="en-US" smtClean="0"/>
              <a:t>2/6/2025</a:t>
            </a:fld>
            <a:endParaRPr lang="en-US"/>
          </a:p>
        </p:txBody>
      </p:sp>
      <p:sp>
        <p:nvSpPr>
          <p:cNvPr id="4" name="Footer Placeholder 3">
            <a:extLst>
              <a:ext uri="{FF2B5EF4-FFF2-40B4-BE49-F238E27FC236}">
                <a16:creationId xmlns:a16="http://schemas.microsoft.com/office/drawing/2014/main" id="{9C41CCD9-9909-E965-91FE-DCA799D186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9F2EFE-7B83-3CEC-703A-DCC488D3E7CE}"/>
              </a:ext>
            </a:extLst>
          </p:cNvPr>
          <p:cNvSpPr>
            <a:spLocks noGrp="1"/>
          </p:cNvSpPr>
          <p:nvPr>
            <p:ph type="sldNum" sz="quarter" idx="12"/>
          </p:nvPr>
        </p:nvSpPr>
        <p:spPr/>
        <p:txBody>
          <a:bodyPr/>
          <a:lstStyle/>
          <a:p>
            <a:fld id="{5C4AA4AA-78D5-4A61-97FC-FF7C511DD2A3}" type="slidenum">
              <a:rPr lang="en-US" smtClean="0"/>
              <a:t>‹#›</a:t>
            </a:fld>
            <a:endParaRPr lang="en-US"/>
          </a:p>
        </p:txBody>
      </p:sp>
    </p:spTree>
    <p:extLst>
      <p:ext uri="{BB962C8B-B14F-4D97-AF65-F5344CB8AC3E}">
        <p14:creationId xmlns:p14="http://schemas.microsoft.com/office/powerpoint/2010/main" val="4257046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F2DA83-F863-9210-AB3B-B55AEA6B91EF}"/>
              </a:ext>
            </a:extLst>
          </p:cNvPr>
          <p:cNvSpPr>
            <a:spLocks noGrp="1"/>
          </p:cNvSpPr>
          <p:nvPr>
            <p:ph type="dt" sz="half" idx="10"/>
          </p:nvPr>
        </p:nvSpPr>
        <p:spPr/>
        <p:txBody>
          <a:bodyPr/>
          <a:lstStyle/>
          <a:p>
            <a:fld id="{71A60D36-CBC4-4C9B-A5DA-F6A9C618EC27}" type="datetimeFigureOut">
              <a:rPr lang="en-US" smtClean="0"/>
              <a:t>2/6/2025</a:t>
            </a:fld>
            <a:endParaRPr lang="en-US"/>
          </a:p>
        </p:txBody>
      </p:sp>
      <p:sp>
        <p:nvSpPr>
          <p:cNvPr id="3" name="Footer Placeholder 2">
            <a:extLst>
              <a:ext uri="{FF2B5EF4-FFF2-40B4-BE49-F238E27FC236}">
                <a16:creationId xmlns:a16="http://schemas.microsoft.com/office/drawing/2014/main" id="{04421BF2-8C90-263F-67D0-CEC4B19F18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087519-BB08-F54E-56D4-5E40AD8C3C07}"/>
              </a:ext>
            </a:extLst>
          </p:cNvPr>
          <p:cNvSpPr>
            <a:spLocks noGrp="1"/>
          </p:cNvSpPr>
          <p:nvPr>
            <p:ph type="sldNum" sz="quarter" idx="12"/>
          </p:nvPr>
        </p:nvSpPr>
        <p:spPr/>
        <p:txBody>
          <a:bodyPr/>
          <a:lstStyle/>
          <a:p>
            <a:fld id="{5C4AA4AA-78D5-4A61-97FC-FF7C511DD2A3}" type="slidenum">
              <a:rPr lang="en-US" smtClean="0"/>
              <a:t>‹#›</a:t>
            </a:fld>
            <a:endParaRPr lang="en-US"/>
          </a:p>
        </p:txBody>
      </p:sp>
    </p:spTree>
    <p:extLst>
      <p:ext uri="{BB962C8B-B14F-4D97-AF65-F5344CB8AC3E}">
        <p14:creationId xmlns:p14="http://schemas.microsoft.com/office/powerpoint/2010/main" val="329650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3FAE-0CB0-9182-BB3B-85062711B0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23E227-6CE5-C723-9772-BD58C40A8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2C886C-4652-E08B-5694-2077727B7B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AE9872-7F40-5219-2710-0D10A3BADA6E}"/>
              </a:ext>
            </a:extLst>
          </p:cNvPr>
          <p:cNvSpPr>
            <a:spLocks noGrp="1"/>
          </p:cNvSpPr>
          <p:nvPr>
            <p:ph type="dt" sz="half" idx="10"/>
          </p:nvPr>
        </p:nvSpPr>
        <p:spPr/>
        <p:txBody>
          <a:bodyPr/>
          <a:lstStyle/>
          <a:p>
            <a:fld id="{71A60D36-CBC4-4C9B-A5DA-F6A9C618EC27}" type="datetimeFigureOut">
              <a:rPr lang="en-US" smtClean="0"/>
              <a:t>2/6/2025</a:t>
            </a:fld>
            <a:endParaRPr lang="en-US"/>
          </a:p>
        </p:txBody>
      </p:sp>
      <p:sp>
        <p:nvSpPr>
          <p:cNvPr id="6" name="Footer Placeholder 5">
            <a:extLst>
              <a:ext uri="{FF2B5EF4-FFF2-40B4-BE49-F238E27FC236}">
                <a16:creationId xmlns:a16="http://schemas.microsoft.com/office/drawing/2014/main" id="{796B1C2A-5711-40D5-7B5B-D9CFE4305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32CE1-5CBC-0134-7A6F-9AB2E283F983}"/>
              </a:ext>
            </a:extLst>
          </p:cNvPr>
          <p:cNvSpPr>
            <a:spLocks noGrp="1"/>
          </p:cNvSpPr>
          <p:nvPr>
            <p:ph type="sldNum" sz="quarter" idx="12"/>
          </p:nvPr>
        </p:nvSpPr>
        <p:spPr/>
        <p:txBody>
          <a:bodyPr/>
          <a:lstStyle/>
          <a:p>
            <a:fld id="{5C4AA4AA-78D5-4A61-97FC-FF7C511DD2A3}" type="slidenum">
              <a:rPr lang="en-US" smtClean="0"/>
              <a:t>‹#›</a:t>
            </a:fld>
            <a:endParaRPr lang="en-US"/>
          </a:p>
        </p:txBody>
      </p:sp>
    </p:spTree>
    <p:extLst>
      <p:ext uri="{BB962C8B-B14F-4D97-AF65-F5344CB8AC3E}">
        <p14:creationId xmlns:p14="http://schemas.microsoft.com/office/powerpoint/2010/main" val="167858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D680-62DB-217F-7EF0-F16EC05B3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74BD76-C0C8-AF24-4B15-9112BCFE2C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9B745B-897B-50D9-E0FB-FD4464FF0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AB0CC4-8DBA-7BA2-7774-7BA8B00832FC}"/>
              </a:ext>
            </a:extLst>
          </p:cNvPr>
          <p:cNvSpPr>
            <a:spLocks noGrp="1"/>
          </p:cNvSpPr>
          <p:nvPr>
            <p:ph type="dt" sz="half" idx="10"/>
          </p:nvPr>
        </p:nvSpPr>
        <p:spPr/>
        <p:txBody>
          <a:bodyPr/>
          <a:lstStyle/>
          <a:p>
            <a:fld id="{71A60D36-CBC4-4C9B-A5DA-F6A9C618EC27}" type="datetimeFigureOut">
              <a:rPr lang="en-US" smtClean="0"/>
              <a:t>2/6/2025</a:t>
            </a:fld>
            <a:endParaRPr lang="en-US"/>
          </a:p>
        </p:txBody>
      </p:sp>
      <p:sp>
        <p:nvSpPr>
          <p:cNvPr id="6" name="Footer Placeholder 5">
            <a:extLst>
              <a:ext uri="{FF2B5EF4-FFF2-40B4-BE49-F238E27FC236}">
                <a16:creationId xmlns:a16="http://schemas.microsoft.com/office/drawing/2014/main" id="{AA217127-76AE-8B3C-6D8E-3FD2D6593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F7AE05-F666-D26F-AA87-326F2669E238}"/>
              </a:ext>
            </a:extLst>
          </p:cNvPr>
          <p:cNvSpPr>
            <a:spLocks noGrp="1"/>
          </p:cNvSpPr>
          <p:nvPr>
            <p:ph type="sldNum" sz="quarter" idx="12"/>
          </p:nvPr>
        </p:nvSpPr>
        <p:spPr/>
        <p:txBody>
          <a:bodyPr/>
          <a:lstStyle/>
          <a:p>
            <a:fld id="{5C4AA4AA-78D5-4A61-97FC-FF7C511DD2A3}" type="slidenum">
              <a:rPr lang="en-US" smtClean="0"/>
              <a:t>‹#›</a:t>
            </a:fld>
            <a:endParaRPr lang="en-US"/>
          </a:p>
        </p:txBody>
      </p:sp>
    </p:spTree>
    <p:extLst>
      <p:ext uri="{BB962C8B-B14F-4D97-AF65-F5344CB8AC3E}">
        <p14:creationId xmlns:p14="http://schemas.microsoft.com/office/powerpoint/2010/main" val="2771375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E9A942-9107-60DF-CB30-A90A1B0680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6F58B4-D1C2-3A20-880E-06971825C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C231D-915B-93A4-A0A8-0753346DF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A60D36-CBC4-4C9B-A5DA-F6A9C618EC27}" type="datetimeFigureOut">
              <a:rPr lang="en-US" smtClean="0"/>
              <a:t>2/6/2025</a:t>
            </a:fld>
            <a:endParaRPr lang="en-US"/>
          </a:p>
        </p:txBody>
      </p:sp>
      <p:sp>
        <p:nvSpPr>
          <p:cNvPr id="5" name="Footer Placeholder 4">
            <a:extLst>
              <a:ext uri="{FF2B5EF4-FFF2-40B4-BE49-F238E27FC236}">
                <a16:creationId xmlns:a16="http://schemas.microsoft.com/office/drawing/2014/main" id="{0784C3CE-1C1B-59FB-A0B2-CB4E34DD72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2D7D417-4A55-CF36-8A29-C2827A169E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4AA4AA-78D5-4A61-97FC-FF7C511DD2A3}" type="slidenum">
              <a:rPr lang="en-US" smtClean="0"/>
              <a:t>‹#›</a:t>
            </a:fld>
            <a:endParaRPr lang="en-US"/>
          </a:p>
        </p:txBody>
      </p:sp>
    </p:spTree>
    <p:extLst>
      <p:ext uri="{BB962C8B-B14F-4D97-AF65-F5344CB8AC3E}">
        <p14:creationId xmlns:p14="http://schemas.microsoft.com/office/powerpoint/2010/main" val="2502757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doi.org/10.1148/rg.22007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E0445-7ED0-7EDD-C368-07D6C3D216F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127D526-EF20-A2B2-A880-BFAEC262C367}"/>
              </a:ext>
            </a:extLst>
          </p:cNvPr>
          <p:cNvSpPr>
            <a:spLocks noGrp="1"/>
          </p:cNvSpPr>
          <p:nvPr>
            <p:ph type="ctrTitle"/>
          </p:nvPr>
        </p:nvSpPr>
        <p:spPr>
          <a:xfrm>
            <a:off x="751668" y="980268"/>
            <a:ext cx="10688664" cy="2448732"/>
          </a:xfrm>
        </p:spPr>
        <p:txBody>
          <a:bodyPr>
            <a:normAutofit fontScale="90000"/>
          </a:bodyPr>
          <a:lstStyle/>
          <a:p>
            <a:r>
              <a:rPr lang="en-US" dirty="0">
                <a:latin typeface="Times New Roman" panose="02020603050405020304" pitchFamily="18" charset="0"/>
                <a:cs typeface="Times New Roman" panose="02020603050405020304" pitchFamily="18" charset="0"/>
              </a:rPr>
              <a:t>Solitary Metastatic Cystic Neck Lesion in Occult Papillary Thyroid Carcinoma </a:t>
            </a:r>
          </a:p>
        </p:txBody>
      </p:sp>
      <p:sp>
        <p:nvSpPr>
          <p:cNvPr id="6" name="Subtitle 5">
            <a:extLst>
              <a:ext uri="{FF2B5EF4-FFF2-40B4-BE49-F238E27FC236}">
                <a16:creationId xmlns:a16="http://schemas.microsoft.com/office/drawing/2014/main" id="{02C57CB7-DD52-C52E-33B3-2A915C346F12}"/>
              </a:ext>
            </a:extLst>
          </p:cNvPr>
          <p:cNvSpPr>
            <a:spLocks noGrp="1"/>
          </p:cNvSpPr>
          <p:nvPr>
            <p:ph type="subTitle" idx="1"/>
          </p:nvPr>
        </p:nvSpPr>
        <p:spPr>
          <a:xfrm>
            <a:off x="1524000" y="4190974"/>
            <a:ext cx="9144000" cy="1655762"/>
          </a:xfrm>
        </p:spPr>
        <p:txBody>
          <a:bodyPr/>
          <a:lstStyle/>
          <a:p>
            <a:r>
              <a:rPr lang="en-US" dirty="0">
                <a:latin typeface="Times New Roman" panose="02020603050405020304" pitchFamily="18" charset="0"/>
                <a:cs typeface="Times New Roman" panose="02020603050405020304" pitchFamily="18" charset="0"/>
              </a:rPr>
              <a:t>Dr. Fatma Magdy Salama, Specialist Radiologist Al-Sabah Hospital </a:t>
            </a:r>
          </a:p>
          <a:p>
            <a:r>
              <a:rPr lang="en-US" dirty="0">
                <a:latin typeface="Times New Roman" panose="02020603050405020304" pitchFamily="18" charset="0"/>
                <a:cs typeface="Times New Roman" panose="02020603050405020304" pitchFamily="18" charset="0"/>
              </a:rPr>
              <a:t>Dr. Hossam </a:t>
            </a:r>
            <a:r>
              <a:rPr lang="en-US" dirty="0" err="1">
                <a:latin typeface="Times New Roman" panose="02020603050405020304" pitchFamily="18" charset="0"/>
                <a:cs typeface="Times New Roman" panose="02020603050405020304" pitchFamily="18" charset="0"/>
              </a:rPr>
              <a:t>Elnil</a:t>
            </a:r>
            <a:r>
              <a:rPr lang="en-US" dirty="0">
                <a:latin typeface="Times New Roman" panose="02020603050405020304" pitchFamily="18" charset="0"/>
                <a:cs typeface="Times New Roman" panose="02020603050405020304" pitchFamily="18" charset="0"/>
              </a:rPr>
              <a:t>, Consultant Radiologist Al-Sabah hospital</a:t>
            </a:r>
          </a:p>
        </p:txBody>
      </p:sp>
    </p:spTree>
    <p:extLst>
      <p:ext uri="{BB962C8B-B14F-4D97-AF65-F5344CB8AC3E}">
        <p14:creationId xmlns:p14="http://schemas.microsoft.com/office/powerpoint/2010/main" val="221794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3AB27-066E-AF05-DEC0-4E6B7CFA2DF8}"/>
              </a:ext>
            </a:extLst>
          </p:cNvPr>
          <p:cNvSpPr txBox="1"/>
          <p:nvPr/>
        </p:nvSpPr>
        <p:spPr>
          <a:xfrm>
            <a:off x="387458" y="123984"/>
            <a:ext cx="11499742" cy="6524863"/>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The papillary thyroid carcinoma (PTC) is the commonest thyroid cancer with tendency to early cervical nodal metastasis. To the best of our knowledge the presentation of papillary thyroid carcinoma as a solitary cervical nodal cystic lesion with radiologically occult primary thyroid cancer is rare and reported only in few cases in the literature.</a:t>
            </a:r>
          </a:p>
          <a:p>
            <a:pPr algn="just"/>
            <a:r>
              <a:rPr lang="en-US" sz="2200" dirty="0">
                <a:latin typeface="Times New Roman" panose="02020603050405020304" pitchFamily="18" charset="0"/>
                <a:cs typeface="Times New Roman" panose="02020603050405020304" pitchFamily="18" charset="0"/>
              </a:rPr>
              <a:t>We present a case of 37 -year- old female patient who presented with left lateral mid/lower neck mass related to the sternocleidomastoid muscle.</a:t>
            </a:r>
            <a:endParaRPr lang="en-US" sz="2200" b="1"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MRI</a:t>
            </a:r>
            <a:r>
              <a:rPr lang="en-US" sz="2200" dirty="0">
                <a:latin typeface="Times New Roman" panose="02020603050405020304" pitchFamily="18" charset="0"/>
                <a:cs typeface="Times New Roman" panose="02020603050405020304" pitchFamily="18" charset="0"/>
              </a:rPr>
              <a:t>  was done and revealed left lateral cervical complex cystic lesion deep to the sternomastoid muscle, displaying high T1 and intermediate T2 WIs signal with levelling, no suppression at FAT SAT images denoting hemorrhagic content, with enhancing solid component. It also shows foci of internal calcification exhibiting hypointense signal in all sequences. No other neck lesions. Normal MRI appearance of the thyroid gland.</a:t>
            </a:r>
          </a:p>
          <a:p>
            <a:pPr algn="just"/>
            <a:r>
              <a:rPr lang="en-US" sz="2200" b="1" dirty="0">
                <a:latin typeface="Times New Roman" panose="02020603050405020304" pitchFamily="18" charset="0"/>
                <a:cs typeface="Times New Roman" panose="02020603050405020304" pitchFamily="18" charset="0"/>
              </a:rPr>
              <a:t>Our primary diagnostic </a:t>
            </a:r>
            <a:r>
              <a:rPr lang="en-US" sz="2200" dirty="0">
                <a:latin typeface="Times New Roman" panose="02020603050405020304" pitchFamily="18" charset="0"/>
                <a:cs typeface="Times New Roman" panose="02020603050405020304" pitchFamily="18" charset="0"/>
              </a:rPr>
              <a:t>impression was necrotic pathological lymph node. The intrinsic  high T1WI signal of the lesion and the presence of calcification raised the concern for metastatic LN from PTC, however other  atypical carotid space lesions couldn't be totally excluded.</a:t>
            </a:r>
          </a:p>
          <a:p>
            <a:pPr algn="just"/>
            <a:r>
              <a:rPr lang="en-US" sz="2200" dirty="0">
                <a:latin typeface="Times New Roman" panose="02020603050405020304" pitchFamily="18" charset="0"/>
                <a:cs typeface="Times New Roman" panose="02020603050405020304" pitchFamily="18" charset="0"/>
              </a:rPr>
              <a:t>FNAC was done and confirmed the diagnosis of metastatic pathology from PTC . </a:t>
            </a:r>
          </a:p>
          <a:p>
            <a:pPr algn="just"/>
            <a:r>
              <a:rPr lang="en-US" sz="2200" dirty="0">
                <a:latin typeface="Times New Roman" panose="02020603050405020304" pitchFamily="18" charset="0"/>
                <a:cs typeface="Times New Roman" panose="02020603050405020304" pitchFamily="18" charset="0"/>
              </a:rPr>
              <a:t>Patient underwent total thyroidectomy and surgical excision of the metastatic lymph node followed by radio-active iodine-131 ablation.</a:t>
            </a:r>
          </a:p>
          <a:p>
            <a:pPr algn="just"/>
            <a:r>
              <a:rPr lang="en-US" sz="2200" dirty="0">
                <a:latin typeface="Times New Roman" panose="02020603050405020304" pitchFamily="18" charset="0"/>
                <a:cs typeface="Times New Roman" panose="02020603050405020304" pitchFamily="18" charset="0"/>
              </a:rPr>
              <a:t>On follow up whole body iodine scan was done,  revealed only remnant thyroid tissue at the left thyroid bed with no detectable distant metastasis.</a:t>
            </a:r>
          </a:p>
        </p:txBody>
      </p:sp>
    </p:spTree>
    <p:extLst>
      <p:ext uri="{BB962C8B-B14F-4D97-AF65-F5344CB8AC3E}">
        <p14:creationId xmlns:p14="http://schemas.microsoft.com/office/powerpoint/2010/main" val="8754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651BB-4F69-0F9D-FB63-8FDF73A4E9C6}"/>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4D454368-851C-F2DE-FE21-FE8C1A2AFD7D}"/>
              </a:ext>
            </a:extLst>
          </p:cNvPr>
          <p:cNvGrpSpPr/>
          <p:nvPr/>
        </p:nvGrpSpPr>
        <p:grpSpPr>
          <a:xfrm>
            <a:off x="4630447" y="283138"/>
            <a:ext cx="2989081" cy="2222713"/>
            <a:chOff x="4284872" y="300190"/>
            <a:chExt cx="3002173" cy="2314744"/>
          </a:xfrm>
        </p:grpSpPr>
        <p:pic>
          <p:nvPicPr>
            <p:cNvPr id="4" name="Picture 3" descr="A close-up of an x-ray&#10;&#10;Description automatically generated">
              <a:extLst>
                <a:ext uri="{FF2B5EF4-FFF2-40B4-BE49-F238E27FC236}">
                  <a16:creationId xmlns:a16="http://schemas.microsoft.com/office/drawing/2014/main" id="{8BA6CC3A-AC34-64E3-1CD7-4301548FB288}"/>
                </a:ext>
              </a:extLst>
            </p:cNvPr>
            <p:cNvPicPr>
              <a:picLocks noChangeAspect="1"/>
            </p:cNvPicPr>
            <p:nvPr/>
          </p:nvPicPr>
          <p:blipFill>
            <a:blip r:embed="rId2">
              <a:extLst>
                <a:ext uri="{28A0092B-C50C-407E-A947-70E740481C1C}">
                  <a14:useLocalDpi xmlns:a14="http://schemas.microsoft.com/office/drawing/2010/main" val="0"/>
                </a:ext>
              </a:extLst>
            </a:blip>
            <a:srcRect l="1861" t="5502" b="13257"/>
            <a:stretch/>
          </p:blipFill>
          <p:spPr>
            <a:xfrm>
              <a:off x="4284872" y="300190"/>
              <a:ext cx="3002173" cy="2314744"/>
            </a:xfrm>
            <a:prstGeom prst="rect">
              <a:avLst/>
            </a:prstGeom>
          </p:spPr>
        </p:pic>
        <p:sp>
          <p:nvSpPr>
            <p:cNvPr id="7" name="Rectangle: Rounded Corners 6">
              <a:extLst>
                <a:ext uri="{FF2B5EF4-FFF2-40B4-BE49-F238E27FC236}">
                  <a16:creationId xmlns:a16="http://schemas.microsoft.com/office/drawing/2014/main" id="{E49465E7-1ADB-9748-A5C3-A5910C51E9F0}"/>
                </a:ext>
              </a:extLst>
            </p:cNvPr>
            <p:cNvSpPr/>
            <p:nvPr/>
          </p:nvSpPr>
          <p:spPr>
            <a:xfrm>
              <a:off x="5284123" y="2235676"/>
              <a:ext cx="886937" cy="355568"/>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t>
              </a:r>
            </a:p>
          </p:txBody>
        </p:sp>
      </p:grpSp>
      <p:sp>
        <p:nvSpPr>
          <p:cNvPr id="15" name="TextBox 14">
            <a:extLst>
              <a:ext uri="{FF2B5EF4-FFF2-40B4-BE49-F238E27FC236}">
                <a16:creationId xmlns:a16="http://schemas.microsoft.com/office/drawing/2014/main" id="{54B2B05C-E331-CAA2-5057-41EBF0178617}"/>
              </a:ext>
            </a:extLst>
          </p:cNvPr>
          <p:cNvSpPr txBox="1"/>
          <p:nvPr/>
        </p:nvSpPr>
        <p:spPr>
          <a:xfrm>
            <a:off x="197349" y="5415991"/>
            <a:ext cx="11220773" cy="1477328"/>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A. Axial T1WI, B. axial T2 WI, C. axial post contrast, D. coronal T1WI, E. coronal fat saturated T2WI, F. coronal post contrast. A well defined left lateral cervical complex cystic lesion, displacing the sternocleidomastoid muscle anterolaterally (white arrow) and the CCA  medially (white arrow head). It shows mainly high T1 signal and intermediate T2 signal with an enhancing soft tissue component (green arrow).  Small hypointense foci of calcification noted within the cyst (green arrow head).</a:t>
            </a:r>
          </a:p>
        </p:txBody>
      </p:sp>
      <p:grpSp>
        <p:nvGrpSpPr>
          <p:cNvPr id="31" name="Group 30">
            <a:extLst>
              <a:ext uri="{FF2B5EF4-FFF2-40B4-BE49-F238E27FC236}">
                <a16:creationId xmlns:a16="http://schemas.microsoft.com/office/drawing/2014/main" id="{A4F83746-05C2-3391-43A8-BCFCDC5F3D3A}"/>
              </a:ext>
            </a:extLst>
          </p:cNvPr>
          <p:cNvGrpSpPr/>
          <p:nvPr/>
        </p:nvGrpSpPr>
        <p:grpSpPr>
          <a:xfrm>
            <a:off x="8273457" y="314133"/>
            <a:ext cx="2964851" cy="2222713"/>
            <a:chOff x="7627927" y="307356"/>
            <a:chExt cx="2989080" cy="2359182"/>
          </a:xfrm>
        </p:grpSpPr>
        <p:pic>
          <p:nvPicPr>
            <p:cNvPr id="5" name="Picture 4">
              <a:extLst>
                <a:ext uri="{FF2B5EF4-FFF2-40B4-BE49-F238E27FC236}">
                  <a16:creationId xmlns:a16="http://schemas.microsoft.com/office/drawing/2014/main" id="{ADE1F6E4-EE1F-1D6F-FCF4-C4EDA504A064}"/>
                </a:ext>
              </a:extLst>
            </p:cNvPr>
            <p:cNvPicPr>
              <a:picLocks noChangeAspect="1"/>
            </p:cNvPicPr>
            <p:nvPr/>
          </p:nvPicPr>
          <p:blipFill>
            <a:blip r:embed="rId3">
              <a:extLst>
                <a:ext uri="{28A0092B-C50C-407E-A947-70E740481C1C}">
                  <a14:useLocalDpi xmlns:a14="http://schemas.microsoft.com/office/drawing/2010/main" val="0"/>
                </a:ext>
              </a:extLst>
            </a:blip>
            <a:srcRect l="11186" t="6084" r="8658" b="16497"/>
            <a:stretch/>
          </p:blipFill>
          <p:spPr>
            <a:xfrm>
              <a:off x="7627927" y="307356"/>
              <a:ext cx="2989080" cy="2359182"/>
            </a:xfrm>
            <a:prstGeom prst="rect">
              <a:avLst/>
            </a:prstGeom>
          </p:spPr>
        </p:pic>
        <p:sp>
          <p:nvSpPr>
            <p:cNvPr id="9" name="Rectangle: Rounded Corners 8">
              <a:extLst>
                <a:ext uri="{FF2B5EF4-FFF2-40B4-BE49-F238E27FC236}">
                  <a16:creationId xmlns:a16="http://schemas.microsoft.com/office/drawing/2014/main" id="{AAD681D5-91C2-5764-9FEB-3E9447374104}"/>
                </a:ext>
              </a:extLst>
            </p:cNvPr>
            <p:cNvSpPr/>
            <p:nvPr/>
          </p:nvSpPr>
          <p:spPr>
            <a:xfrm>
              <a:off x="8574298" y="2280213"/>
              <a:ext cx="878274" cy="366659"/>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21" name="Straight Arrow Connector 20">
              <a:extLst>
                <a:ext uri="{FF2B5EF4-FFF2-40B4-BE49-F238E27FC236}">
                  <a16:creationId xmlns:a16="http://schemas.microsoft.com/office/drawing/2014/main" id="{70D10C89-11FB-E3F8-4343-48F3A27A73CE}"/>
                </a:ext>
              </a:extLst>
            </p:cNvPr>
            <p:cNvCxnSpPr>
              <a:cxnSpLocks/>
            </p:cNvCxnSpPr>
            <p:nvPr/>
          </p:nvCxnSpPr>
          <p:spPr>
            <a:xfrm flipH="1">
              <a:off x="10110457" y="891700"/>
              <a:ext cx="346176" cy="163538"/>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grpSp>
      <p:grpSp>
        <p:nvGrpSpPr>
          <p:cNvPr id="34" name="Group 33">
            <a:extLst>
              <a:ext uri="{FF2B5EF4-FFF2-40B4-BE49-F238E27FC236}">
                <a16:creationId xmlns:a16="http://schemas.microsoft.com/office/drawing/2014/main" id="{7C4EAD2A-5821-E3BF-CDBC-485C5BA904A7}"/>
              </a:ext>
            </a:extLst>
          </p:cNvPr>
          <p:cNvGrpSpPr/>
          <p:nvPr/>
        </p:nvGrpSpPr>
        <p:grpSpPr>
          <a:xfrm>
            <a:off x="8279962" y="2779551"/>
            <a:ext cx="2964851" cy="2572040"/>
            <a:chOff x="7508821" y="2779551"/>
            <a:chExt cx="2884427" cy="2558745"/>
          </a:xfrm>
        </p:grpSpPr>
        <p:pic>
          <p:nvPicPr>
            <p:cNvPr id="12" name="Picture 11" descr="A close-up of an x-ray&#10;&#10;Description automatically generated">
              <a:extLst>
                <a:ext uri="{FF2B5EF4-FFF2-40B4-BE49-F238E27FC236}">
                  <a16:creationId xmlns:a16="http://schemas.microsoft.com/office/drawing/2014/main" id="{242F758F-0A43-95E5-FB06-E2E65A6CCD68}"/>
                </a:ext>
              </a:extLst>
            </p:cNvPr>
            <p:cNvPicPr>
              <a:picLocks noChangeAspect="1"/>
            </p:cNvPicPr>
            <p:nvPr/>
          </p:nvPicPr>
          <p:blipFill>
            <a:blip r:embed="rId4">
              <a:extLst>
                <a:ext uri="{28A0092B-C50C-407E-A947-70E740481C1C}">
                  <a14:useLocalDpi xmlns:a14="http://schemas.microsoft.com/office/drawing/2010/main" val="0"/>
                </a:ext>
              </a:extLst>
            </a:blip>
            <a:srcRect b="15225"/>
            <a:stretch/>
          </p:blipFill>
          <p:spPr>
            <a:xfrm>
              <a:off x="7508821" y="2779551"/>
              <a:ext cx="2884427" cy="2558745"/>
            </a:xfrm>
            <a:prstGeom prst="rect">
              <a:avLst/>
            </a:prstGeom>
          </p:spPr>
        </p:pic>
        <p:sp>
          <p:nvSpPr>
            <p:cNvPr id="14" name="Rectangle: Rounded Corners 13">
              <a:extLst>
                <a:ext uri="{FF2B5EF4-FFF2-40B4-BE49-F238E27FC236}">
                  <a16:creationId xmlns:a16="http://schemas.microsoft.com/office/drawing/2014/main" id="{03634FA5-1615-BD20-E06A-03D54620A7CF}"/>
                </a:ext>
              </a:extLst>
            </p:cNvPr>
            <p:cNvSpPr/>
            <p:nvPr/>
          </p:nvSpPr>
          <p:spPr>
            <a:xfrm>
              <a:off x="8642762" y="4985626"/>
              <a:ext cx="847524" cy="335944"/>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a:t>
              </a:r>
            </a:p>
          </p:txBody>
        </p:sp>
        <p:cxnSp>
          <p:nvCxnSpPr>
            <p:cNvPr id="24" name="Straight Arrow Connector 23">
              <a:extLst>
                <a:ext uri="{FF2B5EF4-FFF2-40B4-BE49-F238E27FC236}">
                  <a16:creationId xmlns:a16="http://schemas.microsoft.com/office/drawing/2014/main" id="{7F79A7A7-9DAB-035D-C690-F369810FDD48}"/>
                </a:ext>
              </a:extLst>
            </p:cNvPr>
            <p:cNvCxnSpPr>
              <a:cxnSpLocks/>
            </p:cNvCxnSpPr>
            <p:nvPr/>
          </p:nvCxnSpPr>
          <p:spPr>
            <a:xfrm flipH="1">
              <a:off x="9867953" y="4446172"/>
              <a:ext cx="334056" cy="149839"/>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grpSp>
      <p:grpSp>
        <p:nvGrpSpPr>
          <p:cNvPr id="33" name="Group 32">
            <a:extLst>
              <a:ext uri="{FF2B5EF4-FFF2-40B4-BE49-F238E27FC236}">
                <a16:creationId xmlns:a16="http://schemas.microsoft.com/office/drawing/2014/main" id="{2F05DC9D-1E26-1552-3DF2-BC0AE5120D57}"/>
              </a:ext>
            </a:extLst>
          </p:cNvPr>
          <p:cNvGrpSpPr/>
          <p:nvPr/>
        </p:nvGrpSpPr>
        <p:grpSpPr>
          <a:xfrm>
            <a:off x="4654672" y="2737303"/>
            <a:ext cx="2964851" cy="2631982"/>
            <a:chOff x="4284872" y="2752796"/>
            <a:chExt cx="2964851" cy="2631982"/>
          </a:xfrm>
        </p:grpSpPr>
        <p:pic>
          <p:nvPicPr>
            <p:cNvPr id="8" name="Picture 7" descr="A close-up of a mri scan of a human wrist&#10;&#10;Description automatically generated">
              <a:extLst>
                <a:ext uri="{FF2B5EF4-FFF2-40B4-BE49-F238E27FC236}">
                  <a16:creationId xmlns:a16="http://schemas.microsoft.com/office/drawing/2014/main" id="{1DA3854B-CF1A-7873-25E7-5A4F9268E7A9}"/>
                </a:ext>
              </a:extLst>
            </p:cNvPr>
            <p:cNvPicPr>
              <a:picLocks noChangeAspect="1"/>
            </p:cNvPicPr>
            <p:nvPr/>
          </p:nvPicPr>
          <p:blipFill>
            <a:blip r:embed="rId5">
              <a:extLst>
                <a:ext uri="{28A0092B-C50C-407E-A947-70E740481C1C}">
                  <a14:useLocalDpi xmlns:a14="http://schemas.microsoft.com/office/drawing/2010/main" val="0"/>
                </a:ext>
              </a:extLst>
            </a:blip>
            <a:srcRect b="15225"/>
            <a:stretch/>
          </p:blipFill>
          <p:spPr>
            <a:xfrm>
              <a:off x="4284872" y="2752796"/>
              <a:ext cx="2964851" cy="2630088"/>
            </a:xfrm>
            <a:prstGeom prst="rect">
              <a:avLst/>
            </a:prstGeom>
          </p:spPr>
        </p:pic>
        <p:sp>
          <p:nvSpPr>
            <p:cNvPr id="13" name="Rectangle: Rounded Corners 12">
              <a:extLst>
                <a:ext uri="{FF2B5EF4-FFF2-40B4-BE49-F238E27FC236}">
                  <a16:creationId xmlns:a16="http://schemas.microsoft.com/office/drawing/2014/main" id="{0CCEA81E-F16F-ACBD-A506-C0B3A513DE98}"/>
                </a:ext>
              </a:extLst>
            </p:cNvPr>
            <p:cNvSpPr/>
            <p:nvPr/>
          </p:nvSpPr>
          <p:spPr>
            <a:xfrm>
              <a:off x="5261551" y="5082471"/>
              <a:ext cx="717073" cy="302307"/>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25" name="Isosceles Triangle 24">
              <a:extLst>
                <a:ext uri="{FF2B5EF4-FFF2-40B4-BE49-F238E27FC236}">
                  <a16:creationId xmlns:a16="http://schemas.microsoft.com/office/drawing/2014/main" id="{AC3CC682-9B1E-DD27-95C5-9CCDFE74EBCB}"/>
                </a:ext>
              </a:extLst>
            </p:cNvPr>
            <p:cNvSpPr/>
            <p:nvPr/>
          </p:nvSpPr>
          <p:spPr>
            <a:xfrm>
              <a:off x="5990624" y="4943559"/>
              <a:ext cx="210751" cy="156412"/>
            </a:xfrm>
            <a:prstGeom prs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20B0647-D07C-9CB7-9F30-647563ABD716}"/>
              </a:ext>
            </a:extLst>
          </p:cNvPr>
          <p:cNvGrpSpPr/>
          <p:nvPr/>
        </p:nvGrpSpPr>
        <p:grpSpPr>
          <a:xfrm>
            <a:off x="569868" y="283138"/>
            <a:ext cx="3189669" cy="2222713"/>
            <a:chOff x="447228" y="291484"/>
            <a:chExt cx="3189669" cy="2222713"/>
          </a:xfrm>
        </p:grpSpPr>
        <p:pic>
          <p:nvPicPr>
            <p:cNvPr id="2" name="Picture 1">
              <a:extLst>
                <a:ext uri="{FF2B5EF4-FFF2-40B4-BE49-F238E27FC236}">
                  <a16:creationId xmlns:a16="http://schemas.microsoft.com/office/drawing/2014/main" id="{AF08C99D-C5EE-E926-7BA6-243223A613E1}"/>
                </a:ext>
              </a:extLst>
            </p:cNvPr>
            <p:cNvPicPr>
              <a:picLocks noChangeAspect="1"/>
            </p:cNvPicPr>
            <p:nvPr/>
          </p:nvPicPr>
          <p:blipFill>
            <a:blip r:embed="rId6"/>
            <a:srcRect l="3559" t="6788" r="8948" b="12412"/>
            <a:stretch/>
          </p:blipFill>
          <p:spPr>
            <a:xfrm>
              <a:off x="447228" y="291484"/>
              <a:ext cx="3189669" cy="2222713"/>
            </a:xfrm>
            <a:prstGeom prst="rect">
              <a:avLst/>
            </a:prstGeom>
          </p:spPr>
        </p:pic>
        <p:sp>
          <p:nvSpPr>
            <p:cNvPr id="6" name="Rectangle: Rounded Corners 5">
              <a:extLst>
                <a:ext uri="{FF2B5EF4-FFF2-40B4-BE49-F238E27FC236}">
                  <a16:creationId xmlns:a16="http://schemas.microsoft.com/office/drawing/2014/main" id="{F703BDC9-9574-62DE-261F-34A4BAEA3EE9}"/>
                </a:ext>
              </a:extLst>
            </p:cNvPr>
            <p:cNvSpPr/>
            <p:nvPr/>
          </p:nvSpPr>
          <p:spPr>
            <a:xfrm>
              <a:off x="1439267" y="2126509"/>
              <a:ext cx="933128" cy="341432"/>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7" name="Straight Arrow Connector 16">
              <a:extLst>
                <a:ext uri="{FF2B5EF4-FFF2-40B4-BE49-F238E27FC236}">
                  <a16:creationId xmlns:a16="http://schemas.microsoft.com/office/drawing/2014/main" id="{45F83128-461D-3BF5-A445-AC0CCCEA444D}"/>
                </a:ext>
              </a:extLst>
            </p:cNvPr>
            <p:cNvCxnSpPr>
              <a:cxnSpLocks/>
            </p:cNvCxnSpPr>
            <p:nvPr/>
          </p:nvCxnSpPr>
          <p:spPr>
            <a:xfrm flipH="1">
              <a:off x="2924573" y="291484"/>
              <a:ext cx="406268" cy="313321"/>
            </a:xfrm>
            <a:prstGeom prst="straightConnector1">
              <a:avLst/>
            </a:prstGeom>
            <a:ln w="1905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Isosceles Triangle 18">
              <a:extLst>
                <a:ext uri="{FF2B5EF4-FFF2-40B4-BE49-F238E27FC236}">
                  <a16:creationId xmlns:a16="http://schemas.microsoft.com/office/drawing/2014/main" id="{77032E69-8382-C983-6FDF-F48E13F7C361}"/>
                </a:ext>
              </a:extLst>
            </p:cNvPr>
            <p:cNvSpPr/>
            <p:nvPr/>
          </p:nvSpPr>
          <p:spPr>
            <a:xfrm>
              <a:off x="2140309" y="1107215"/>
              <a:ext cx="134069" cy="19841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83884D78-C59F-2C16-4A0B-F389015E6A7C}"/>
                </a:ext>
              </a:extLst>
            </p:cNvPr>
            <p:cNvCxnSpPr>
              <a:cxnSpLocks/>
            </p:cNvCxnSpPr>
            <p:nvPr/>
          </p:nvCxnSpPr>
          <p:spPr>
            <a:xfrm flipH="1">
              <a:off x="2943807" y="784680"/>
              <a:ext cx="367797" cy="152286"/>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grpSp>
      <p:grpSp>
        <p:nvGrpSpPr>
          <p:cNvPr id="32" name="Group 31">
            <a:extLst>
              <a:ext uri="{FF2B5EF4-FFF2-40B4-BE49-F238E27FC236}">
                <a16:creationId xmlns:a16="http://schemas.microsoft.com/office/drawing/2014/main" id="{51F6AA1C-60DB-9BBB-1DFA-1CA2E1AD8DCA}"/>
              </a:ext>
            </a:extLst>
          </p:cNvPr>
          <p:cNvGrpSpPr/>
          <p:nvPr/>
        </p:nvGrpSpPr>
        <p:grpSpPr>
          <a:xfrm>
            <a:off x="601955" y="2727804"/>
            <a:ext cx="3111088" cy="2639587"/>
            <a:chOff x="569868" y="2712272"/>
            <a:chExt cx="2878832" cy="2639191"/>
          </a:xfrm>
        </p:grpSpPr>
        <p:pic>
          <p:nvPicPr>
            <p:cNvPr id="10" name="Picture 9" descr="A close-up of a person's body&#10;&#10;Description automatically generated">
              <a:extLst>
                <a:ext uri="{FF2B5EF4-FFF2-40B4-BE49-F238E27FC236}">
                  <a16:creationId xmlns:a16="http://schemas.microsoft.com/office/drawing/2014/main" id="{620D76EF-35F5-272B-3E50-F01FB3D125FE}"/>
                </a:ext>
              </a:extLst>
            </p:cNvPr>
            <p:cNvPicPr>
              <a:picLocks noChangeAspect="1"/>
            </p:cNvPicPr>
            <p:nvPr/>
          </p:nvPicPr>
          <p:blipFill>
            <a:blip r:embed="rId7">
              <a:extLst>
                <a:ext uri="{28A0092B-C50C-407E-A947-70E740481C1C}">
                  <a14:useLocalDpi xmlns:a14="http://schemas.microsoft.com/office/drawing/2010/main" val="0"/>
                </a:ext>
              </a:extLst>
            </a:blip>
            <a:srcRect b="15225"/>
            <a:stretch/>
          </p:blipFill>
          <p:spPr>
            <a:xfrm>
              <a:off x="569868" y="2712272"/>
              <a:ext cx="2878832" cy="2639191"/>
            </a:xfrm>
            <a:prstGeom prst="rect">
              <a:avLst/>
            </a:prstGeom>
          </p:spPr>
        </p:pic>
        <p:sp>
          <p:nvSpPr>
            <p:cNvPr id="11" name="Rectangle: Rounded Corners 10">
              <a:extLst>
                <a:ext uri="{FF2B5EF4-FFF2-40B4-BE49-F238E27FC236}">
                  <a16:creationId xmlns:a16="http://schemas.microsoft.com/office/drawing/2014/main" id="{24D134CB-5CCE-3483-692F-7729B5200960}"/>
                </a:ext>
              </a:extLst>
            </p:cNvPr>
            <p:cNvSpPr/>
            <p:nvPr/>
          </p:nvSpPr>
          <p:spPr>
            <a:xfrm>
              <a:off x="1416207" y="4971791"/>
              <a:ext cx="822016" cy="346506"/>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
              </a:r>
            </a:p>
          </p:txBody>
        </p:sp>
        <p:cxnSp>
          <p:nvCxnSpPr>
            <p:cNvPr id="3" name="Straight Arrow Connector 2">
              <a:extLst>
                <a:ext uri="{FF2B5EF4-FFF2-40B4-BE49-F238E27FC236}">
                  <a16:creationId xmlns:a16="http://schemas.microsoft.com/office/drawing/2014/main" id="{D8BFE0F9-B774-5705-8F19-638D6F466C4D}"/>
                </a:ext>
              </a:extLst>
            </p:cNvPr>
            <p:cNvCxnSpPr>
              <a:cxnSpLocks/>
            </p:cNvCxnSpPr>
            <p:nvPr/>
          </p:nvCxnSpPr>
          <p:spPr>
            <a:xfrm flipH="1">
              <a:off x="2874579" y="4494515"/>
              <a:ext cx="324001" cy="154549"/>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sp>
          <p:nvSpPr>
            <p:cNvPr id="28" name="Isosceles Triangle 27">
              <a:extLst>
                <a:ext uri="{FF2B5EF4-FFF2-40B4-BE49-F238E27FC236}">
                  <a16:creationId xmlns:a16="http://schemas.microsoft.com/office/drawing/2014/main" id="{9260DBAE-87B0-E79A-11B3-F816F3FF5C40}"/>
                </a:ext>
              </a:extLst>
            </p:cNvPr>
            <p:cNvSpPr/>
            <p:nvPr/>
          </p:nvSpPr>
          <p:spPr>
            <a:xfrm rot="3932158">
              <a:off x="1808392" y="4501012"/>
              <a:ext cx="180451" cy="22505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185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FC0180-4EA5-5798-DA1E-695EE52BF9BB}"/>
              </a:ext>
            </a:extLst>
          </p:cNvPr>
          <p:cNvSpPr txBox="1"/>
          <p:nvPr/>
        </p:nvSpPr>
        <p:spPr>
          <a:xfrm>
            <a:off x="945398" y="5672383"/>
            <a:ext cx="10678332"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Whole body iodine scan shows a focal tracer uptake in the left thyroid bed (white arrow). No other abnormal tracer uptake  in the rest of the body</a:t>
            </a:r>
            <a:r>
              <a:rPr lang="en-US" dirty="0">
                <a:latin typeface="Times New Roman" panose="02020603050405020304" pitchFamily="18" charset="0"/>
                <a:cs typeface="Times New Roman" panose="02020603050405020304" pitchFamily="18" charset="0"/>
              </a:rPr>
              <a:t>.</a:t>
            </a:r>
          </a:p>
        </p:txBody>
      </p:sp>
      <p:grpSp>
        <p:nvGrpSpPr>
          <p:cNvPr id="2" name="Group 1">
            <a:extLst>
              <a:ext uri="{FF2B5EF4-FFF2-40B4-BE49-F238E27FC236}">
                <a16:creationId xmlns:a16="http://schemas.microsoft.com/office/drawing/2014/main" id="{BF42EFBD-094B-BACB-E021-03BBDAB00328}"/>
              </a:ext>
            </a:extLst>
          </p:cNvPr>
          <p:cNvGrpSpPr/>
          <p:nvPr/>
        </p:nvGrpSpPr>
        <p:grpSpPr>
          <a:xfrm>
            <a:off x="1524000" y="477731"/>
            <a:ext cx="9144000" cy="4788977"/>
            <a:chOff x="1524000" y="477731"/>
            <a:chExt cx="9144000" cy="4788977"/>
          </a:xfrm>
        </p:grpSpPr>
        <p:pic>
          <p:nvPicPr>
            <p:cNvPr id="3" name="Picture 2" descr="A close-up of a computer screen&#10;&#10;Description automatically generated">
              <a:extLst>
                <a:ext uri="{FF2B5EF4-FFF2-40B4-BE49-F238E27FC236}">
                  <a16:creationId xmlns:a16="http://schemas.microsoft.com/office/drawing/2014/main" id="{A62A9A34-2950-8EE4-8111-18FC8605DDCA}"/>
                </a:ext>
              </a:extLst>
            </p:cNvPr>
            <p:cNvPicPr>
              <a:picLocks noChangeAspect="1"/>
            </p:cNvPicPr>
            <p:nvPr/>
          </p:nvPicPr>
          <p:blipFill>
            <a:blip r:embed="rId2">
              <a:extLst>
                <a:ext uri="{28A0092B-C50C-407E-A947-70E740481C1C}">
                  <a14:useLocalDpi xmlns:a14="http://schemas.microsoft.com/office/drawing/2010/main" val="0"/>
                </a:ext>
              </a:extLst>
            </a:blip>
            <a:srcRect t="14011" b="16158"/>
            <a:stretch/>
          </p:blipFill>
          <p:spPr>
            <a:xfrm>
              <a:off x="1524000" y="477731"/>
              <a:ext cx="9144000" cy="4788977"/>
            </a:xfrm>
            <a:prstGeom prst="rect">
              <a:avLst/>
            </a:prstGeom>
          </p:spPr>
        </p:pic>
        <p:sp>
          <p:nvSpPr>
            <p:cNvPr id="10" name="Arrow: Right 9">
              <a:extLst>
                <a:ext uri="{FF2B5EF4-FFF2-40B4-BE49-F238E27FC236}">
                  <a16:creationId xmlns:a16="http://schemas.microsoft.com/office/drawing/2014/main" id="{BB4D2C30-4699-1835-50AC-1069C965C3C3}"/>
                </a:ext>
              </a:extLst>
            </p:cNvPr>
            <p:cNvSpPr/>
            <p:nvPr/>
          </p:nvSpPr>
          <p:spPr>
            <a:xfrm rot="9685121">
              <a:off x="2345320" y="1848710"/>
              <a:ext cx="189803" cy="16974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372427C-D86B-13E6-230D-FA64ACD2E7C3}"/>
                </a:ext>
              </a:extLst>
            </p:cNvPr>
            <p:cNvSpPr/>
            <p:nvPr/>
          </p:nvSpPr>
          <p:spPr>
            <a:xfrm rot="9685121">
              <a:off x="5116933" y="1848709"/>
              <a:ext cx="189803" cy="16974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58D95871-76CB-4FEA-6053-1C529E2CB35E}"/>
                </a:ext>
              </a:extLst>
            </p:cNvPr>
            <p:cNvSpPr/>
            <p:nvPr/>
          </p:nvSpPr>
          <p:spPr>
            <a:xfrm rot="9685121">
              <a:off x="7677034" y="1848709"/>
              <a:ext cx="189803" cy="16974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B2483C96-96AD-5DE8-1349-B08B08F7BFE9}"/>
                </a:ext>
              </a:extLst>
            </p:cNvPr>
            <p:cNvSpPr/>
            <p:nvPr/>
          </p:nvSpPr>
          <p:spPr>
            <a:xfrm rot="9685121">
              <a:off x="10003138" y="1827301"/>
              <a:ext cx="189803" cy="16974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5941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3F3C31-C134-63AE-863F-ECCDC86C7DD5}"/>
              </a:ext>
            </a:extLst>
          </p:cNvPr>
          <p:cNvSpPr txBox="1"/>
          <p:nvPr/>
        </p:nvSpPr>
        <p:spPr>
          <a:xfrm>
            <a:off x="445575" y="830472"/>
            <a:ext cx="11302139" cy="3170099"/>
          </a:xfrm>
          <a:prstGeom prst="rect">
            <a:avLst/>
          </a:prstGeom>
          <a:noFill/>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References:</a:t>
            </a:r>
          </a:p>
          <a:p>
            <a:pPr algn="just"/>
            <a:r>
              <a:rPr lang="en-US" sz="2000" dirty="0">
                <a:latin typeface="Times New Roman" panose="02020603050405020304" pitchFamily="18" charset="0"/>
                <a:cs typeface="Times New Roman" panose="02020603050405020304" pitchFamily="18" charset="0"/>
              </a:rPr>
              <a:t>1. Patrick W., Mukesh G. H., Peter F. H, et al. Cystic Lymph Node Metastases in Papillary Thyroid Carcinoma. AJR. 2002;178:693–697</a:t>
            </a:r>
          </a:p>
          <a:p>
            <a:pPr algn="just"/>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Almaimani</a:t>
            </a:r>
            <a:r>
              <a:rPr lang="en-US" sz="2000" dirty="0">
                <a:latin typeface="Times New Roman" panose="02020603050405020304" pitchFamily="18" charset="0"/>
                <a:cs typeface="Times New Roman" panose="02020603050405020304" pitchFamily="18" charset="0"/>
              </a:rPr>
              <a:t> G., Forst F., </a:t>
            </a:r>
            <a:r>
              <a:rPr lang="en-US" sz="2000" dirty="0" err="1">
                <a:latin typeface="Times New Roman" panose="02020603050405020304" pitchFamily="18" charset="0"/>
                <a:cs typeface="Times New Roman" panose="02020603050405020304" pitchFamily="18" charset="0"/>
              </a:rPr>
              <a:t>Zoedler</a:t>
            </a:r>
            <a:r>
              <a:rPr lang="en-US" sz="2000" dirty="0">
                <a:latin typeface="Times New Roman" panose="02020603050405020304" pitchFamily="18" charset="0"/>
                <a:cs typeface="Times New Roman" panose="02020603050405020304" pitchFamily="18" charset="0"/>
              </a:rPr>
              <a:t> T and </a:t>
            </a:r>
            <a:r>
              <a:rPr lang="en-US" sz="2000" dirty="0" err="1">
                <a:latin typeface="Times New Roman" panose="02020603050405020304" pitchFamily="18" charset="0"/>
                <a:cs typeface="Times New Roman" panose="02020603050405020304" pitchFamily="18" charset="0"/>
              </a:rPr>
              <a:t>Almaimani</a:t>
            </a:r>
            <a:r>
              <a:rPr lang="en-US" sz="2000" dirty="0">
                <a:latin typeface="Times New Roman" panose="02020603050405020304" pitchFamily="18" charset="0"/>
                <a:cs typeface="Times New Roman" panose="02020603050405020304" pitchFamily="18" charset="0"/>
              </a:rPr>
              <a:t> B. An unusual presentation of papillary thyroid carcinoma in the lateral aspect of the neck. Int J Case Rep </a:t>
            </a:r>
            <a:r>
              <a:rPr lang="en-US" sz="2000" dirty="0" err="1">
                <a:latin typeface="Times New Roman" panose="02020603050405020304" pitchFamily="18" charset="0"/>
                <a:cs typeface="Times New Roman" panose="02020603050405020304" pitchFamily="18" charset="0"/>
              </a:rPr>
              <a:t>Imag</a:t>
            </a:r>
            <a:r>
              <a:rPr lang="en-US" sz="2000" dirty="0">
                <a:latin typeface="Times New Roman" panose="02020603050405020304" pitchFamily="18" charset="0"/>
                <a:cs typeface="Times New Roman" panose="02020603050405020304" pitchFamily="18" charset="0"/>
              </a:rPr>
              <a:t>. 2016;7(5):296–299</a:t>
            </a:r>
          </a:p>
          <a:p>
            <a:pPr algn="just"/>
            <a:r>
              <a:rPr lang="en-US" sz="2000" dirty="0">
                <a:latin typeface="Times New Roman" panose="02020603050405020304" pitchFamily="18" charset="0"/>
                <a:cs typeface="Times New Roman" panose="02020603050405020304" pitchFamily="18" charset="0"/>
              </a:rPr>
              <a:t>3. Sota M., Takashi H., Hirofumi K., et al. Imaging Approach for Cervical Lymph Node Metastases from Unknown Primary Tumor. </a:t>
            </a:r>
            <a:r>
              <a:rPr lang="en-US" sz="2000" dirty="0" err="1">
                <a:latin typeface="Times New Roman" panose="02020603050405020304" pitchFamily="18" charset="0"/>
                <a:cs typeface="Times New Roman" panose="02020603050405020304" pitchFamily="18" charset="0"/>
              </a:rPr>
              <a:t>RadioGraphics</a:t>
            </a:r>
            <a:r>
              <a:rPr lang="en-US" sz="2000" dirty="0">
                <a:latin typeface="Times New Roman" panose="02020603050405020304" pitchFamily="18" charset="0"/>
                <a:cs typeface="Times New Roman" panose="02020603050405020304" pitchFamily="18" charset="0"/>
              </a:rPr>
              <a:t>. 2022; 43(3):e220071. </a:t>
            </a:r>
            <a:r>
              <a:rPr lang="en-US" sz="2000" dirty="0">
                <a:latin typeface="Times New Roman" panose="02020603050405020304" pitchFamily="18" charset="0"/>
                <a:cs typeface="Times New Roman" panose="02020603050405020304" pitchFamily="18" charset="0"/>
                <a:hlinkClick r:id="rId2"/>
              </a:rPr>
              <a:t>https://doi.org/10.1148/rg.220071</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4. Jenny K.H., Barton F.B., </a:t>
            </a:r>
            <a:r>
              <a:rPr lang="en-US" sz="2000" dirty="0" err="1">
                <a:latin typeface="Times New Roman" panose="02020603050405020304" pitchFamily="18" charset="0"/>
                <a:cs typeface="Times New Roman" panose="02020603050405020304" pitchFamily="18" charset="0"/>
              </a:rPr>
              <a:t>Andreia</a:t>
            </a:r>
            <a:r>
              <a:rPr lang="en-US" sz="2000" dirty="0">
                <a:latin typeface="Times New Roman" panose="02020603050405020304" pitchFamily="18" charset="0"/>
                <a:cs typeface="Times New Roman" panose="02020603050405020304" pitchFamily="18" charset="0"/>
              </a:rPr>
              <a:t> R.G. et al. Imaging of thyroid carcinoma with CT and MRI: approaches to common scenarios. Caner imaging. 2013; 13(1): 128-139</a:t>
            </a:r>
          </a:p>
          <a:p>
            <a:pPr algn="just"/>
            <a:endParaRPr lang="en-US" sz="2000" dirty="0"/>
          </a:p>
        </p:txBody>
      </p:sp>
    </p:spTree>
    <p:extLst>
      <p:ext uri="{BB962C8B-B14F-4D97-AF65-F5344CB8AC3E}">
        <p14:creationId xmlns:p14="http://schemas.microsoft.com/office/powerpoint/2010/main" val="2850395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583</TotalTime>
  <Words>573</Words>
  <Application>Microsoft Office PowerPoint</Application>
  <PresentationFormat>Widescreen</PresentationFormat>
  <Paragraphs>23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Times New Roman</vt:lpstr>
      <vt:lpstr>Office Theme</vt:lpstr>
      <vt:lpstr>Solitary Metastatic Cystic Neck Lesion in Occult Papillary Thyroid Carcinoma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Abdelrahman Abdelazem</dc:creator>
  <cp:lastModifiedBy>hatim ali</cp:lastModifiedBy>
  <cp:revision>31</cp:revision>
  <dcterms:created xsi:type="dcterms:W3CDTF">2025-01-13T15:55:43Z</dcterms:created>
  <dcterms:modified xsi:type="dcterms:W3CDTF">2025-02-06T07:11:14Z</dcterms:modified>
</cp:coreProperties>
</file>