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110" d="100"/>
          <a:sy n="110" d="100"/>
        </p:scale>
        <p:origin x="57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en-US" b="1" dirty="0"/>
              <a:t>Mondini Dysplasia Presenting With Recurrent Meningitis</a:t>
            </a:r>
          </a:p>
        </p:txBody>
      </p:sp>
      <p:sp>
        <p:nvSpPr>
          <p:cNvPr id="3" name="Subtitle 2"/>
          <p:cNvSpPr>
            <a:spLocks noGrp="1"/>
          </p:cNvSpPr>
          <p:nvPr>
            <p:ph type="subTitle" idx="1"/>
          </p:nvPr>
        </p:nvSpPr>
        <p:spPr>
          <a:xfrm>
            <a:off x="356235" y="4416425"/>
            <a:ext cx="11001375" cy="1655445"/>
          </a:xfrm>
        </p:spPr>
        <p:txBody>
          <a:bodyPr/>
          <a:lstStyle/>
          <a:p>
            <a:r>
              <a:rPr lang="en-US" altLang="en-US"/>
              <a:t>Hajar Mohammed Al-Bloushi ,Zahran Mohammed Al-Thuhli,Saud Said Al-Shabibi </a:t>
            </a:r>
          </a:p>
          <a:p>
            <a:r>
              <a:rPr lang="en-US" altLang="en-US"/>
              <a:t>Department of Radiology, Royal Hospital, Muscat,Sultanate of Oman. </a:t>
            </a:r>
          </a:p>
          <a:p>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a:t>Case Report</a:t>
            </a:r>
          </a:p>
        </p:txBody>
      </p:sp>
      <p:sp>
        <p:nvSpPr>
          <p:cNvPr id="3" name="Content Placeholder 2"/>
          <p:cNvSpPr>
            <a:spLocks noGrp="1"/>
          </p:cNvSpPr>
          <p:nvPr>
            <p:ph idx="1"/>
          </p:nvPr>
        </p:nvSpPr>
        <p:spPr/>
        <p:txBody>
          <a:bodyPr>
            <a:normAutofit fontScale="60000"/>
          </a:bodyPr>
          <a:lstStyle/>
          <a:p>
            <a:r>
              <a:rPr lang="en-US" altLang="en-US"/>
              <a:t>A 9-year-old girl was referred to the Royal Hospital with a history of recurrent meningitis. Cerebrospinal fluid (CSF) polymerase chain reaction (PCR) testing confirmed Streptococcus pneumoniae and Haemophilus influenzae as the causative pathogens. The first episode occurred at the age of 7, followed by a second episode in December 2023 and the most recent in January 2024.</a:t>
            </a:r>
          </a:p>
          <a:p>
            <a:r>
              <a:rPr lang="en-US" altLang="en-US"/>
              <a:t>Clinical evaluation revealed sensorineural hearing loss and otitis media with effusion in the left ear. The patient was treated with a three-week course of intravenous antibiotics and was discharged after full recovery.</a:t>
            </a:r>
          </a:p>
          <a:p>
            <a:r>
              <a:rPr lang="en-US" altLang="en-US"/>
              <a:t>Magnetic resonance imaging (MRI) of the brain (Figures 1a, b) demonstrated left-sided mastoiditis and abnormalities in the temporal bone anatomy. Specifically, the cochlea appeared cystic, with an absent modiolus (Figure 1b). There was no definitive basal turn of the cochlea, and the vestibular aqueduct was markedly dilated, measuring approximately 1.6 mm (Figure 1a). These findings strongly indicated a congenital inner ear malformation consistent with incomplete cochlear partition type 1 (ICP-1).</a:t>
            </a:r>
          </a:p>
          <a:p>
            <a:r>
              <a:rPr lang="en-US" altLang="en-US"/>
              <a:t>To confirm the diagnosis, high-resolution computed tomography (HRCT) of the temporal bone was performed. The imaging revealed the characteristic "figure-8" appearance of the cochlea, confirming its cystic configuration and vestibular dilatation (Figures 2a, b). Additionally, the semicircular canals were found to be dysplastic and smaller than normal, further supporting the diagnosis of Mondini dysplasia.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8"/>
          <p:cNvGrpSpPr/>
          <p:nvPr/>
        </p:nvGrpSpPr>
        <p:grpSpPr>
          <a:xfrm>
            <a:off x="577215" y="969963"/>
            <a:ext cx="5212080" cy="3364865"/>
            <a:chOff x="3501" y="34307"/>
            <a:chExt cx="8208" cy="5299"/>
          </a:xfrm>
        </p:grpSpPr>
        <p:pic>
          <p:nvPicPr>
            <p:cNvPr id="4" name="Picture 2"/>
            <p:cNvPicPr>
              <a:picLocks noChangeAspect="1"/>
            </p:cNvPicPr>
            <p:nvPr/>
          </p:nvPicPr>
          <p:blipFill>
            <a:blip r:embed="rId2"/>
            <a:stretch>
              <a:fillRect/>
            </a:stretch>
          </p:blipFill>
          <p:spPr>
            <a:xfrm>
              <a:off x="3616" y="34311"/>
              <a:ext cx="4082" cy="4821"/>
            </a:xfrm>
            <a:prstGeom prst="rect">
              <a:avLst/>
            </a:prstGeom>
            <a:noFill/>
            <a:ln>
              <a:noFill/>
            </a:ln>
          </p:spPr>
        </p:pic>
        <p:sp>
          <p:nvSpPr>
            <p:cNvPr id="5" name="Text Box 2"/>
            <p:cNvSpPr txBox="1"/>
            <p:nvPr/>
          </p:nvSpPr>
          <p:spPr>
            <a:xfrm>
              <a:off x="3501" y="39072"/>
              <a:ext cx="666" cy="535"/>
            </a:xfrm>
            <a:prstGeom prst="rect">
              <a:avLst/>
            </a:prstGeom>
            <a:ln w="6350" cap="flat" cmpd="sng" algn="ctr">
              <a:noFill/>
              <a:prstDash val="dash"/>
              <a:miter lim="800000"/>
            </a:ln>
            <a:extLst>
              <a:ext uri="{909E8E84-426E-40DD-AFC4-6F175D3DCCD1}">
                <a14:hiddenFill xmlns:a14="http://schemas.microsoft.com/office/drawing/2010/main">
                  <a:solidFill>
                    <a:schemeClr val="lt1"/>
                  </a:solidFill>
                </a14:hiddenFill>
              </a:ext>
            </a:extLst>
          </p:spPr>
          <p:style>
            <a:lnRef idx="0">
              <a:schemeClr val="accent1"/>
            </a:lnRef>
            <a:fillRef idx="0">
              <a:srgbClr val="FFFFFF"/>
            </a:fillRef>
            <a:effectRef idx="0">
              <a:srgbClr val="FFFFFF"/>
            </a:effectRef>
            <a:fontRef idx="minor">
              <a:schemeClr val="tx1"/>
            </a:fontRef>
          </p:style>
          <p:txBody>
            <a:bodyPr rot="0" spcFirstLastPara="0" vertOverflow="overflow" horzOverflow="overflow" vert="horz" wrap="square" lIns="91440" tIns="45720" rIns="91440" bIns="45720" numCol="1" spcCol="0" rtlCol="0" fromWordArt="0" anchor="t" anchorCtr="0" forceAA="0" compatLnSpc="1">
              <a:noAutofit/>
            </a:bodyPr>
            <a:lstStyle/>
            <a:p>
              <a:pPr>
                <a:lnSpc>
                  <a:spcPct val="108000"/>
                </a:lnSpc>
                <a:spcAft>
                  <a:spcPts val="800"/>
                </a:spcAft>
              </a:pPr>
              <a:r>
                <a:rPr lang="en-US" altLang="zh-CN" sz="1000" kern="100">
                  <a:latin typeface="Arial" panose="020B0604020202020204"/>
                  <a:ea typeface="Aptos"/>
                  <a:cs typeface="Arial" panose="020B0604020202020204"/>
                  <a:sym typeface="Times New Roman" panose="02020603050405020304"/>
                </a:rPr>
                <a:t>(1a)</a:t>
              </a:r>
            </a:p>
          </p:txBody>
        </p:sp>
        <p:cxnSp>
          <p:nvCxnSpPr>
            <p:cNvPr id="6" name="Straight Arrow Connector 5"/>
            <p:cNvCxnSpPr/>
            <p:nvPr/>
          </p:nvCxnSpPr>
          <p:spPr>
            <a:xfrm flipH="1">
              <a:off x="7085" y="36930"/>
              <a:ext cx="202" cy="304"/>
            </a:xfrm>
            <a:prstGeom prst="straightConnector1">
              <a:avLst/>
            </a:prstGeom>
            <a:ln w="12700">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3"/>
            <p:cNvCxnSpPr/>
            <p:nvPr/>
          </p:nvCxnSpPr>
          <p:spPr>
            <a:xfrm flipV="1">
              <a:off x="6262" y="37136"/>
              <a:ext cx="180" cy="154"/>
            </a:xfrm>
            <a:prstGeom prst="straightConnector1">
              <a:avLst/>
            </a:prstGeom>
            <a:ln w="12700">
              <a:solidFill>
                <a:srgbClr val="FFFF00"/>
              </a:solidFill>
              <a:tailEnd type="arrow"/>
            </a:ln>
          </p:spPr>
          <p:style>
            <a:lnRef idx="2">
              <a:schemeClr val="accent1"/>
            </a:lnRef>
            <a:fillRef idx="0">
              <a:schemeClr val="accent1"/>
            </a:fillRef>
            <a:effectRef idx="1">
              <a:schemeClr val="accent1"/>
            </a:effectRef>
            <a:fontRef idx="minor">
              <a:schemeClr val="tx1"/>
            </a:fontRef>
          </p:style>
        </p:cxnSp>
        <p:pic>
          <p:nvPicPr>
            <p:cNvPr id="9" name="Picture 3"/>
            <p:cNvPicPr>
              <a:picLocks noChangeAspect="1"/>
            </p:cNvPicPr>
            <p:nvPr/>
          </p:nvPicPr>
          <p:blipFill>
            <a:blip r:embed="rId3"/>
            <a:stretch>
              <a:fillRect/>
            </a:stretch>
          </p:blipFill>
          <p:spPr>
            <a:xfrm>
              <a:off x="7775" y="34307"/>
              <a:ext cx="3934" cy="4838"/>
            </a:xfrm>
            <a:prstGeom prst="rect">
              <a:avLst/>
            </a:prstGeom>
            <a:noFill/>
            <a:ln>
              <a:noFill/>
            </a:ln>
          </p:spPr>
        </p:pic>
        <p:sp>
          <p:nvSpPr>
            <p:cNvPr id="10" name="Text Box 10"/>
            <p:cNvSpPr txBox="1"/>
            <p:nvPr/>
          </p:nvSpPr>
          <p:spPr>
            <a:xfrm>
              <a:off x="7777" y="39061"/>
              <a:ext cx="666" cy="535"/>
            </a:xfrm>
            <a:prstGeom prst="rect">
              <a:avLst/>
            </a:prstGeom>
            <a:ln w="6350" cap="flat" cmpd="sng" algn="ctr">
              <a:noFill/>
              <a:prstDash val="dash"/>
              <a:miter lim="800000"/>
            </a:ln>
          </p:spPr>
          <p:style>
            <a:lnRef idx="0">
              <a:schemeClr val="accent1"/>
            </a:lnRef>
            <a:fillRef idx="0">
              <a:srgbClr val="FFFFFF"/>
            </a:fillRef>
            <a:effectRef idx="0">
              <a:srgbClr val="FFFFFF"/>
            </a:effectRef>
            <a:fontRef idx="minor">
              <a:schemeClr val="tx1"/>
            </a:fontRef>
          </p:style>
          <p:txBody>
            <a:bodyPr rot="0" spcFirstLastPara="0" vertOverflow="overflow" horzOverflow="overflow" vert="horz" wrap="square" lIns="91440" tIns="45720" rIns="91440" bIns="45720" numCol="1" spcCol="0" rtlCol="0" fromWordArt="0" anchor="t" anchorCtr="0" forceAA="0" compatLnSpc="1">
              <a:noAutofit/>
            </a:bodyPr>
            <a:lstStyle/>
            <a:p>
              <a:pPr>
                <a:lnSpc>
                  <a:spcPct val="108000"/>
                </a:lnSpc>
                <a:spcAft>
                  <a:spcPts val="800"/>
                </a:spcAft>
              </a:pPr>
              <a:r>
                <a:rPr lang="en-US" altLang="zh-CN" sz="1000" kern="100">
                  <a:latin typeface="Arial" panose="020B0604020202020204"/>
                  <a:ea typeface="Aptos"/>
                  <a:cs typeface="Arial" panose="020B0604020202020204"/>
                  <a:sym typeface="Times New Roman" panose="02020603050405020304"/>
                </a:rPr>
                <a:t>(1b)</a:t>
              </a:r>
            </a:p>
          </p:txBody>
        </p:sp>
        <p:sp>
          <p:nvSpPr>
            <p:cNvPr id="11" name="Right Arrow 11"/>
            <p:cNvSpPr/>
            <p:nvPr/>
          </p:nvSpPr>
          <p:spPr>
            <a:xfrm rot="13080000">
              <a:off x="10690" y="37376"/>
              <a:ext cx="119" cy="240"/>
            </a:xfrm>
            <a:prstGeom prst="rightArrow">
              <a:avLst/>
            </a:prstGeom>
            <a:solidFill>
              <a:schemeClr val="bg1"/>
            </a:solidFill>
            <a:ln>
              <a:noFill/>
            </a:ln>
          </p:spPr>
          <p:style>
            <a:lnRef idx="2">
              <a:schemeClr val="accent1">
                <a:lumMod val="75000"/>
              </a:schemeClr>
            </a:lnRef>
            <a:fillRef idx="1">
              <a:schemeClr val="accent1"/>
            </a:fillRef>
            <a:effectRef idx="0">
              <a:srgbClr val="FFFFFF"/>
            </a:effectRef>
            <a:fontRef idx="minor">
              <a:schemeClr val="lt1"/>
            </a:fontRef>
          </p:style>
        </p:sp>
      </p:grpSp>
      <p:sp>
        <p:nvSpPr>
          <p:cNvPr id="8" name="Text Box 8"/>
          <p:cNvSpPr txBox="1"/>
          <p:nvPr/>
        </p:nvSpPr>
        <p:spPr>
          <a:xfrm>
            <a:off x="576898" y="4479290"/>
            <a:ext cx="5264785" cy="901700"/>
          </a:xfrm>
          <a:prstGeom prst="rect">
            <a:avLst/>
          </a:prstGeom>
          <a:solidFill>
            <a:schemeClr val="bg1">
              <a:lumMod val="85000"/>
            </a:schemeClr>
          </a:solidFill>
          <a:ln w="6350">
            <a:no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nSpc>
                <a:spcPct val="108000"/>
              </a:lnSpc>
              <a:spcAft>
                <a:spcPts val="800"/>
              </a:spcAft>
            </a:pPr>
            <a:r>
              <a:rPr lang="en-US" altLang="zh-CN" sz="1000" b="1" kern="100">
                <a:latin typeface="Times New Roman" panose="02020603050405020304"/>
                <a:ea typeface="Times New Roman" panose="02020603050405020304"/>
                <a:cs typeface="Times New Roman" panose="02020603050405020304"/>
                <a:sym typeface="Times New Roman" panose="02020603050405020304"/>
              </a:rPr>
              <a:t>Figure 1a,b</a:t>
            </a:r>
          </a:p>
          <a:p>
            <a:pPr>
              <a:lnSpc>
                <a:spcPct val="108000"/>
              </a:lnSpc>
              <a:spcAft>
                <a:spcPts val="800"/>
              </a:spcAft>
            </a:pPr>
            <a:r>
              <a:rPr lang="en-US" altLang="zh-CN" sz="850" b="1" kern="100">
                <a:latin typeface="Times New Roman" panose="02020603050405020304"/>
                <a:ea typeface="Times New Roman" panose="02020603050405020304"/>
                <a:cs typeface="Times New Roman" panose="02020603050405020304"/>
                <a:sym typeface="Times New Roman" panose="02020603050405020304"/>
              </a:rPr>
              <a:t>Figure 1 a</a:t>
            </a:r>
            <a:r>
              <a:rPr lang="en-US" altLang="zh-CN" sz="850" kern="100">
                <a:latin typeface="Times New Roman" panose="02020603050405020304"/>
                <a:ea typeface="Times New Roman" panose="02020603050405020304"/>
                <a:cs typeface="Times New Roman" panose="02020603050405020304"/>
                <a:sym typeface="Times New Roman" panose="02020603050405020304"/>
              </a:rPr>
              <a:t>: Axial T2-Wighted Image at the level of petrous bone demonstrate , high signal intensity with air fluid level in the left mastoid air cells (red arrow) . Dilated left vestibule (yellow arrow).  </a:t>
            </a:r>
            <a:r>
              <a:rPr lang="en-US" altLang="zh-CN" sz="850" b="1" kern="100">
                <a:latin typeface="Times New Roman" panose="02020603050405020304"/>
                <a:ea typeface="Times New Roman" panose="02020603050405020304"/>
                <a:cs typeface="Times New Roman" panose="02020603050405020304"/>
                <a:sym typeface="Times New Roman" panose="02020603050405020304"/>
              </a:rPr>
              <a:t>Figure 1,b: </a:t>
            </a:r>
            <a:r>
              <a:rPr lang="en-US" altLang="zh-CN" sz="850" kern="100">
                <a:latin typeface="Times New Roman" panose="02020603050405020304"/>
                <a:ea typeface="Times New Roman" panose="02020603050405020304"/>
                <a:cs typeface="Times New Roman" panose="02020603050405020304"/>
                <a:sym typeface="Times New Roman" panose="02020603050405020304"/>
              </a:rPr>
              <a:t>coronal T2-Wighted Image at the level of temporal lobes , cystic dilatation of the left coclea  (arrow head) .</a:t>
            </a:r>
          </a:p>
          <a:p>
            <a:pPr>
              <a:lnSpc>
                <a:spcPct val="108000"/>
              </a:lnSpc>
              <a:spcAft>
                <a:spcPts val="800"/>
              </a:spcAft>
            </a:pPr>
            <a:r>
              <a:rPr lang="en-US" altLang="zh-CN" sz="850" kern="100">
                <a:latin typeface="Times New Roman" panose="02020603050405020304"/>
                <a:ea typeface="Times New Roman" panose="02020603050405020304"/>
                <a:cs typeface="Times New Roman" panose="02020603050405020304"/>
                <a:sym typeface="Times New Roman" panose="02020603050405020304"/>
              </a:rPr>
              <a:t> </a:t>
            </a:r>
          </a:p>
          <a:p>
            <a:pPr>
              <a:lnSpc>
                <a:spcPct val="108000"/>
              </a:lnSpc>
              <a:spcAft>
                <a:spcPts val="800"/>
              </a:spcAft>
            </a:pPr>
            <a:r>
              <a:rPr lang="en-US" altLang="zh-CN" sz="1100" kern="100">
                <a:latin typeface="Aptos"/>
                <a:ea typeface="Aptos"/>
                <a:cs typeface="Arial" panose="020B0604020202020204"/>
                <a:sym typeface="Times New Roman" panose="02020603050405020304"/>
              </a:rPr>
              <a:t> </a:t>
            </a:r>
          </a:p>
        </p:txBody>
      </p:sp>
      <p:grpSp>
        <p:nvGrpSpPr>
          <p:cNvPr id="19" name="Group 19"/>
          <p:cNvGrpSpPr/>
          <p:nvPr/>
        </p:nvGrpSpPr>
        <p:grpSpPr>
          <a:xfrm>
            <a:off x="5884545" y="2200275"/>
            <a:ext cx="6117590" cy="1831975"/>
            <a:chOff x="2263" y="41711"/>
            <a:chExt cx="11381" cy="3400"/>
          </a:xfrm>
        </p:grpSpPr>
        <p:pic>
          <p:nvPicPr>
            <p:cNvPr id="12" name="Picture 4"/>
            <p:cNvPicPr>
              <a:picLocks noChangeAspect="1"/>
            </p:cNvPicPr>
            <p:nvPr/>
          </p:nvPicPr>
          <p:blipFill>
            <a:blip r:embed="rId4"/>
            <a:srcRect l="13732" r="6978"/>
            <a:stretch>
              <a:fillRect/>
            </a:stretch>
          </p:blipFill>
          <p:spPr>
            <a:xfrm>
              <a:off x="2263" y="41711"/>
              <a:ext cx="5460" cy="2748"/>
            </a:xfrm>
            <a:prstGeom prst="rect">
              <a:avLst/>
            </a:prstGeom>
            <a:noFill/>
            <a:ln>
              <a:noFill/>
            </a:ln>
          </p:spPr>
        </p:pic>
        <p:pic>
          <p:nvPicPr>
            <p:cNvPr id="13" name="Picture 5"/>
            <p:cNvPicPr>
              <a:picLocks noChangeAspect="1"/>
            </p:cNvPicPr>
            <p:nvPr/>
          </p:nvPicPr>
          <p:blipFill>
            <a:blip r:embed="rId5"/>
            <a:srcRect l="13559" r="8275"/>
            <a:stretch>
              <a:fillRect/>
            </a:stretch>
          </p:blipFill>
          <p:spPr>
            <a:xfrm>
              <a:off x="7768" y="41716"/>
              <a:ext cx="5876" cy="2746"/>
            </a:xfrm>
            <a:prstGeom prst="rect">
              <a:avLst/>
            </a:prstGeom>
            <a:noFill/>
            <a:ln>
              <a:noFill/>
            </a:ln>
          </p:spPr>
        </p:pic>
        <p:sp>
          <p:nvSpPr>
            <p:cNvPr id="14" name="Text Box 14"/>
            <p:cNvSpPr txBox="1"/>
            <p:nvPr/>
          </p:nvSpPr>
          <p:spPr>
            <a:xfrm>
              <a:off x="2280" y="44577"/>
              <a:ext cx="666" cy="535"/>
            </a:xfrm>
            <a:prstGeom prst="rect">
              <a:avLst/>
            </a:prstGeom>
            <a:ln w="6350" cap="flat" cmpd="sng" algn="ctr">
              <a:noFill/>
              <a:prstDash val="dash"/>
              <a:miter lim="800000"/>
            </a:ln>
          </p:spPr>
          <p:style>
            <a:lnRef idx="0">
              <a:schemeClr val="accent1"/>
            </a:lnRef>
            <a:fillRef idx="0">
              <a:srgbClr val="FFFFFF"/>
            </a:fillRef>
            <a:effectRef idx="0">
              <a:srgbClr val="FFFFFF"/>
            </a:effectRef>
            <a:fontRef idx="minor">
              <a:schemeClr val="tx1"/>
            </a:fontRef>
          </p:style>
          <p:txBody>
            <a:bodyPr rot="0" spcFirstLastPara="0" vertOverflow="overflow" horzOverflow="overflow" vert="horz" wrap="square" lIns="91440" tIns="45720" rIns="91440" bIns="45720" numCol="1" spcCol="0" rtlCol="0" fromWordArt="0" anchor="t" anchorCtr="0" forceAA="0" compatLnSpc="1">
              <a:noAutofit/>
            </a:bodyPr>
            <a:lstStyle/>
            <a:p>
              <a:pPr>
                <a:lnSpc>
                  <a:spcPct val="108000"/>
                </a:lnSpc>
                <a:spcAft>
                  <a:spcPts val="800"/>
                </a:spcAft>
              </a:pPr>
              <a:r>
                <a:rPr lang="en-US" altLang="zh-CN" sz="1000" kern="100">
                  <a:latin typeface="Arial" panose="020B0604020202020204"/>
                  <a:ea typeface="Aptos"/>
                  <a:cs typeface="Arial" panose="020B0604020202020204"/>
                  <a:sym typeface="Times New Roman" panose="02020603050405020304"/>
                </a:rPr>
                <a:t>(2)</a:t>
              </a:r>
            </a:p>
          </p:txBody>
        </p:sp>
        <p:cxnSp>
          <p:nvCxnSpPr>
            <p:cNvPr id="17" name="Straight Arrow Connector 17"/>
            <p:cNvCxnSpPr/>
            <p:nvPr/>
          </p:nvCxnSpPr>
          <p:spPr>
            <a:xfrm flipV="1">
              <a:off x="11747" y="42977"/>
              <a:ext cx="425" cy="415"/>
            </a:xfrm>
            <a:prstGeom prst="straightConnector1">
              <a:avLst/>
            </a:prstGeom>
            <a:ln w="19050">
              <a:solidFill>
                <a:srgbClr val="FF0000"/>
              </a:solidFill>
              <a:tailEnd type="arrow"/>
            </a:ln>
          </p:spPr>
          <p:style>
            <a:lnRef idx="2">
              <a:schemeClr val="accent1"/>
            </a:lnRef>
            <a:fillRef idx="0">
              <a:srgbClr val="FFFFFF"/>
            </a:fillRef>
            <a:effectRef idx="0">
              <a:srgbClr val="FFFFFF"/>
            </a:effectRef>
            <a:fontRef idx="minor">
              <a:schemeClr val="tx1"/>
            </a:fontRef>
          </p:style>
        </p:cxnSp>
      </p:grpSp>
      <p:sp>
        <p:nvSpPr>
          <p:cNvPr id="16" name="Text Box 16"/>
          <p:cNvSpPr txBox="1"/>
          <p:nvPr/>
        </p:nvSpPr>
        <p:spPr>
          <a:xfrm>
            <a:off x="6003290" y="4579620"/>
            <a:ext cx="5878830" cy="666750"/>
          </a:xfrm>
          <a:prstGeom prst="rect">
            <a:avLst/>
          </a:prstGeom>
          <a:solidFill>
            <a:schemeClr val="bg1">
              <a:lumMod val="85000"/>
            </a:schemeClr>
          </a:solidFill>
          <a:ln w="6350">
            <a:no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noAutofit/>
          </a:bodyPr>
          <a:lstStyle/>
          <a:p>
            <a:pPr>
              <a:lnSpc>
                <a:spcPct val="108000"/>
              </a:lnSpc>
              <a:spcAft>
                <a:spcPts val="800"/>
              </a:spcAft>
            </a:pPr>
            <a:r>
              <a:rPr lang="en-US" altLang="zh-CN" sz="1100" b="1" kern="100">
                <a:latin typeface="Times New Roman" panose="02020603050405020304"/>
                <a:ea typeface="Times New Roman" panose="02020603050405020304"/>
                <a:cs typeface="Times New Roman" panose="02020603050405020304"/>
                <a:sym typeface="Times New Roman" panose="02020603050405020304"/>
              </a:rPr>
              <a:t>Figure 2</a:t>
            </a:r>
            <a:r>
              <a:rPr lang="en-US" altLang="zh-CN" sz="1100" kern="100">
                <a:latin typeface="Times New Roman" panose="02020603050405020304"/>
                <a:ea typeface="Times New Roman" panose="02020603050405020304"/>
                <a:cs typeface="Times New Roman" panose="02020603050405020304"/>
                <a:sym typeface="Times New Roman" panose="02020603050405020304"/>
              </a:rPr>
              <a:t>: </a:t>
            </a:r>
            <a:r>
              <a:rPr lang="en-US" altLang="zh-CN" sz="1100" kern="100">
                <a:latin typeface="Times New Roman" panose="02020603050405020304"/>
                <a:ea typeface="SimSun" panose="02010600030101010101" pitchFamily="2" charset="-122"/>
                <a:cs typeface="Times New Roman" panose="02020603050405020304"/>
                <a:sym typeface="Times New Roman" panose="02020603050405020304"/>
              </a:rPr>
              <a:t>Computerized tomography of the temporal bone showing the dysmorphic cochlea in the left ear and the normal cochlear structure in the right ear.C</a:t>
            </a:r>
            <a:r>
              <a:rPr lang="en-US" altLang="zh-CN" sz="1100" kern="100">
                <a:latin typeface="Times New Roman" panose="02020603050405020304"/>
                <a:ea typeface="Aptos"/>
                <a:cs typeface="Times New Roman" panose="02020603050405020304"/>
                <a:sym typeface="Times New Roman" panose="02020603050405020304"/>
              </a:rPr>
              <a:t>ystic appearance of the cochlea and vestibular dilatation, giving the characteristic "figure-8" shape (red arrow).</a:t>
            </a:r>
            <a:endParaRPr lang="en-US" altLang="zh-CN" sz="1100" kern="100">
              <a:latin typeface="Times New Roman" panose="02020603050405020304"/>
              <a:ea typeface="Times New Roman" panose="02020603050405020304"/>
              <a:cs typeface="Times New Roman" panose="02020603050405020304"/>
              <a:sym typeface="Times New Roman" panose="02020603050405020304"/>
            </a:endParaRPr>
          </a:p>
          <a:p>
            <a:pPr>
              <a:lnSpc>
                <a:spcPct val="108000"/>
              </a:lnSpc>
              <a:spcAft>
                <a:spcPts val="800"/>
              </a:spcAft>
            </a:pPr>
            <a:r>
              <a:rPr lang="en-US" altLang="zh-CN" sz="1100" kern="100">
                <a:latin typeface="Aptos"/>
                <a:ea typeface="Aptos"/>
                <a:cs typeface="Arial" panose="020B0604020202020204"/>
                <a:sym typeface="Times New Roman" panose="02020603050405020304"/>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a:t>Discussion</a:t>
            </a:r>
          </a:p>
        </p:txBody>
      </p:sp>
      <p:sp>
        <p:nvSpPr>
          <p:cNvPr id="3" name="Content Placeholder 2"/>
          <p:cNvSpPr>
            <a:spLocks noGrp="1"/>
          </p:cNvSpPr>
          <p:nvPr>
            <p:ph idx="1"/>
          </p:nvPr>
        </p:nvSpPr>
        <p:spPr>
          <a:xfrm>
            <a:off x="704215" y="1539875"/>
            <a:ext cx="10649585" cy="5097780"/>
          </a:xfrm>
        </p:spPr>
        <p:txBody>
          <a:bodyPr>
            <a:normAutofit fontScale="50000"/>
          </a:bodyPr>
          <a:lstStyle/>
          <a:p>
            <a:r>
              <a:rPr lang="en-US" altLang="en-US" sz="3200"/>
              <a:t>Recurrent bacterial meningitis (RBM) is a serious condition that leads to significant morbidity and mortality, particularly when caused by congenital anatomical malformations such as Mondini dysplasia. RBM is typically caused by defects that allow communication between the cerebrospinal fluid (CSF) and the middle ear, leading to bacterial translocation into the CSF space. The most common pathogens in these cases are Streptococcus pneumoniae and Haemophilus influenzae, as seen in our patient’s case [1, 2].</a:t>
            </a:r>
          </a:p>
          <a:p>
            <a:r>
              <a:rPr lang="en-US" altLang="en-US" sz="3200"/>
              <a:t>Mondini dysplasia is the most common congenital ear malformation associated with recurrent meningitis, resulting from a defective cochlea that allows for a fistula between the middle ear and the CSF space [1]. In our patient, recurrent meningitis episodes prompted detailed investigation, which led to the discovery of sensorineural hearing loss and abnormalities in the temporal bone, consistent with Mondini dysplasia. The cystic cochlea and vestibular dilatation observed on imaging are hallmark features of this condition, and the absence of the modiolus further supports the diagnosis of incomplete cochlear partition type 1 [3].</a:t>
            </a:r>
          </a:p>
          <a:p>
            <a:r>
              <a:rPr lang="en-US" altLang="en-US" sz="3200"/>
              <a:t>It is critical to evaluate children with recurrent meningitis for potential anatomical abnormalities, including Mondini dysplasia, especially when hearing loss is present. High-resolution CT of the temporal bone is the gold standard for diagnosing this condition, as it can reveal subtle malformations that may be missed with other imaging modalities [4, 5]. In our case, HRCT provided clear evidence of the cystic cochlea, vestibular dilatation, and dysplastic semicircular canals, confirming the diagnosis of Mondini dysplasia and explaining the patient’s recurrent meningitis.</a:t>
            </a:r>
          </a:p>
          <a:p>
            <a:r>
              <a:rPr lang="en-US" altLang="en-US" sz="3200"/>
              <a:t>Patients with Mondini dysplasia and recurrent meningitis often require surgical intervention to repair the CSF leak and prevent future episodes of infection. In cases where hearing loss is significant, hearing restoration methods such as cochlear implantation may be considered [6]. Our patient’s management involved antibiotics to treat the acute episodes of meningitis, with close follow-up to monitor for any signs of further infections. Surgical consultation is recommended to assess the potential need for CSF leak repair, especially given the severity of the patient’s recurrent meningitis.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1"/>
              <a:t>References</a:t>
            </a:r>
          </a:p>
        </p:txBody>
      </p:sp>
      <p:sp>
        <p:nvSpPr>
          <p:cNvPr id="3" name="Content Placeholder 2"/>
          <p:cNvSpPr>
            <a:spLocks noGrp="1"/>
          </p:cNvSpPr>
          <p:nvPr>
            <p:ph idx="1"/>
          </p:nvPr>
        </p:nvSpPr>
        <p:spPr/>
        <p:txBody>
          <a:bodyPr>
            <a:normAutofit fontScale="70000"/>
          </a:bodyPr>
          <a:lstStyle/>
          <a:p>
            <a:r>
              <a:rPr lang="en-US" altLang="en-US"/>
              <a:t>1.Ohlms LA, Edwards MS, Mason EO, Igarashi M, Alford BR, Smith RJH. Recurrent meningitis and Mondini dysplasia. Archives of Otolaryngology - Head and Neck Surgery [Internet]. 1990 May 1;116(5):608–12. Available from: https://doi.org/10.1001/archotol.1990.01870050108018.</a:t>
            </a:r>
          </a:p>
          <a:p>
            <a:r>
              <a:rPr lang="en-US" altLang="en-US"/>
              <a:t>2.McGill F, Solomon T. Meningitis in children. Lancet Neurol. 2021;20(5):320-329.</a:t>
            </a:r>
          </a:p>
          <a:p>
            <a:r>
              <a:rPr lang="en-US" altLang="en-US"/>
              <a:t>3.Wilkes MS, et al. Recurrent meningitis: Diagnosis and management. J Neurosurg Pediatr. 2020;25(3):296-303.</a:t>
            </a:r>
          </a:p>
          <a:p>
            <a:r>
              <a:rPr lang="en-US" altLang="en-US"/>
              <a:t>4.Schiffmacher J, et al. Imaging in recurrent meningitis: High-resolution CT of the temporal bones. Radiology. 2017;283(3):669-675.</a:t>
            </a:r>
          </a:p>
          <a:p>
            <a:r>
              <a:rPr lang="en-US" altLang="en-US"/>
              <a:t>5.Nussbaum J, et al. Imaging of temporal bone anomalies in recurrent meningitis. Neuroradiology. 2020;62(4):507-515.</a:t>
            </a:r>
          </a:p>
          <a:p>
            <a:r>
              <a:rPr lang="en-US" altLang="en-US"/>
              <a:t>6.Loomba R, et al. Surgical repair of temporal bone defects in pediatric patients. J Neurosurg Pediatr. 2018;22(1):33-40.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Times New Roman</vt:lpstr>
      <vt:lpstr>Office Theme</vt:lpstr>
      <vt:lpstr>Mondini Dysplasia Presenting With Recurrent Meningitis</vt:lpstr>
      <vt:lpstr>Case Report</vt:lpstr>
      <vt:lpstr>PowerPoint Presentation</vt:lpstr>
      <vt:lpstr>Discussion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Mondini Dysplasia Presenting With Recurrent Meningitis</dc:title>
  <dc:creator>Hatim</dc:creator>
  <cp:lastModifiedBy>hatim ali</cp:lastModifiedBy>
  <cp:revision>5</cp:revision>
  <dcterms:created xsi:type="dcterms:W3CDTF">2025-01-11T15:05:52Z</dcterms:created>
  <dcterms:modified xsi:type="dcterms:W3CDTF">2025-02-06T07:12:17Z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047D9D066AB14EA2B64A8DAD17639471_13</vt:lpwstr>
  </property>
  <property fmtid="{D5CDD505-2E9C-101B-9397-08002B2CF9AE}" pid="3" name="KSOProductBuildVer">
    <vt:lpwstr>1033-12.2.0.19805</vt:lpwstr>
  </property>
</Properties>
</file>