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16" r:id="rId2"/>
    <p:sldId id="318" r:id="rId3"/>
    <p:sldId id="328" r:id="rId4"/>
    <p:sldId id="319" r:id="rId5"/>
    <p:sldId id="34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account" initials="Ma" lastIdx="1" clrIdx="0">
    <p:extLst>
      <p:ext uri="{19B8F6BF-5375-455C-9EA6-DF929625EA0E}">
        <p15:presenceInfo xmlns:p15="http://schemas.microsoft.com/office/powerpoint/2012/main" userId="0ba63bf2bc4d181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DE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4303" autoAdjust="0"/>
  </p:normalViewPr>
  <p:slideViewPr>
    <p:cSldViewPr snapToGrid="0">
      <p:cViewPr varScale="1">
        <p:scale>
          <a:sx n="104" d="100"/>
          <a:sy n="104" d="100"/>
        </p:scale>
        <p:origin x="1092" y="108"/>
      </p:cViewPr>
      <p:guideLst/>
    </p:cSldViewPr>
  </p:slideViewPr>
  <p:notesTextViewPr>
    <p:cViewPr>
      <p:scale>
        <a:sx n="1" d="1"/>
        <a:sy n="1" d="1"/>
      </p:scale>
      <p:origin x="0" y="0"/>
    </p:cViewPr>
  </p:notesTextViewPr>
  <p:sorterViewPr>
    <p:cViewPr varScale="1">
      <p:scale>
        <a:sx n="1" d="1"/>
        <a:sy n="1" d="1"/>
      </p:scale>
      <p:origin x="0" y="-1147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C8C2DE-31A7-4F2A-BE3D-903E28BFAA5E}" type="datetimeFigureOut">
              <a:rPr lang="en-US" smtClean="0"/>
              <a:t>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32305C-D037-4D5B-AC7F-189333DA09AD}" type="slidenum">
              <a:rPr lang="en-US" smtClean="0"/>
              <a:t>‹#›</a:t>
            </a:fld>
            <a:endParaRPr lang="en-US"/>
          </a:p>
        </p:txBody>
      </p:sp>
    </p:spTree>
    <p:extLst>
      <p:ext uri="{BB962C8B-B14F-4D97-AF65-F5344CB8AC3E}">
        <p14:creationId xmlns:p14="http://schemas.microsoft.com/office/powerpoint/2010/main" val="253320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32305C-D037-4D5B-AC7F-189333DA09AD}" type="slidenum">
              <a:rPr lang="en-US" smtClean="0"/>
              <a:t>3</a:t>
            </a:fld>
            <a:endParaRPr lang="en-US"/>
          </a:p>
        </p:txBody>
      </p:sp>
    </p:spTree>
    <p:extLst>
      <p:ext uri="{BB962C8B-B14F-4D97-AF65-F5344CB8AC3E}">
        <p14:creationId xmlns:p14="http://schemas.microsoft.com/office/powerpoint/2010/main" val="341098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5F7206-73C4-4742-A92B-B7114C2F9C98}"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721604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5F7206-73C4-4742-A92B-B7114C2F9C98}"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1694373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5F7206-73C4-4742-A92B-B7114C2F9C98}"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3334017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5F7206-73C4-4742-A92B-B7114C2F9C98}"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119947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5F7206-73C4-4742-A92B-B7114C2F9C98}"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195758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5F7206-73C4-4742-A92B-B7114C2F9C98}"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24445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5F7206-73C4-4742-A92B-B7114C2F9C98}"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415182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5F7206-73C4-4742-A92B-B7114C2F9C98}"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118961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5F7206-73C4-4742-A92B-B7114C2F9C98}"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237445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5F7206-73C4-4742-A92B-B7114C2F9C98}"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2196755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5F7206-73C4-4742-A92B-B7114C2F9C98}"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A0CE35-565D-4B7F-AFA3-707D35021835}" type="slidenum">
              <a:rPr lang="en-US" smtClean="0"/>
              <a:t>‹#›</a:t>
            </a:fld>
            <a:endParaRPr lang="en-US"/>
          </a:p>
        </p:txBody>
      </p:sp>
    </p:spTree>
    <p:extLst>
      <p:ext uri="{BB962C8B-B14F-4D97-AF65-F5344CB8AC3E}">
        <p14:creationId xmlns:p14="http://schemas.microsoft.com/office/powerpoint/2010/main" val="1845685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5F7206-73C4-4742-A92B-B7114C2F9C98}" type="datetimeFigureOut">
              <a:rPr lang="en-US" smtClean="0"/>
              <a:t>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A0CE35-565D-4B7F-AFA3-707D35021835}" type="slidenum">
              <a:rPr lang="en-US" smtClean="0"/>
              <a:t>‹#›</a:t>
            </a:fld>
            <a:endParaRPr lang="en-US"/>
          </a:p>
        </p:txBody>
      </p:sp>
    </p:spTree>
    <p:extLst>
      <p:ext uri="{BB962C8B-B14F-4D97-AF65-F5344CB8AC3E}">
        <p14:creationId xmlns:p14="http://schemas.microsoft.com/office/powerpoint/2010/main" val="3589380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youtu.be/2Hi3JO1rqYw?si=ecRJBugkBt-aCgAz"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835959" y="606238"/>
            <a:ext cx="10515600" cy="1618969"/>
          </a:xfrm>
          <a:prstGeom prst="rect">
            <a:avLst/>
          </a:prstGeom>
        </p:spPr>
        <p:txBody>
          <a:bodyPr vert="horz" lIns="91440" tIns="45720" rIns="91440" bIns="45720" rtlCol="0" anchor="b">
            <a:normAutofit fontScale="7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solidFill>
                  <a:srgbClr val="FFC000"/>
                </a:solidFill>
                <a:latin typeface="Arial" panose="020B0604020202020204" pitchFamily="34" charset="0"/>
                <a:cs typeface="Arial" panose="020B0604020202020204" pitchFamily="34" charset="0"/>
              </a:rPr>
              <a:t>Lipoid </a:t>
            </a:r>
            <a:r>
              <a:rPr lang="en-US" b="1" dirty="0" err="1">
                <a:solidFill>
                  <a:srgbClr val="FFC000"/>
                </a:solidFill>
                <a:latin typeface="Arial" panose="020B0604020202020204" pitchFamily="34" charset="0"/>
                <a:cs typeface="Arial" panose="020B0604020202020204" pitchFamily="34" charset="0"/>
              </a:rPr>
              <a:t>Proteinosis</a:t>
            </a:r>
            <a:r>
              <a:rPr lang="en-US" b="1" dirty="0">
                <a:solidFill>
                  <a:srgbClr val="FFC000"/>
                </a:solidFill>
                <a:latin typeface="Arial" panose="020B0604020202020204" pitchFamily="34" charset="0"/>
                <a:cs typeface="Arial" panose="020B0604020202020204" pitchFamily="34" charset="0"/>
              </a:rPr>
              <a:t> of the larynx</a:t>
            </a:r>
            <a:br>
              <a:rPr lang="en-US" b="1" dirty="0">
                <a:solidFill>
                  <a:srgbClr val="FFC000"/>
                </a:solidFill>
                <a:latin typeface="Arial" panose="020B0604020202020204" pitchFamily="34" charset="0"/>
                <a:cs typeface="Arial" panose="020B0604020202020204" pitchFamily="34" charset="0"/>
              </a:rPr>
            </a:br>
            <a:r>
              <a:rPr lang="en-US" b="1" dirty="0" err="1">
                <a:solidFill>
                  <a:srgbClr val="FFC000"/>
                </a:solidFill>
                <a:latin typeface="Arial" panose="020B0604020202020204" pitchFamily="34" charset="0"/>
                <a:cs typeface="Arial" panose="020B0604020202020204" pitchFamily="34" charset="0"/>
              </a:rPr>
              <a:t>Urbach-Wiethe</a:t>
            </a:r>
            <a:r>
              <a:rPr lang="en-US" b="1" dirty="0">
                <a:solidFill>
                  <a:srgbClr val="FFC000"/>
                </a:solidFill>
                <a:latin typeface="Arial" panose="020B0604020202020204" pitchFamily="34" charset="0"/>
                <a:cs typeface="Arial" panose="020B0604020202020204" pitchFamily="34" charset="0"/>
              </a:rPr>
              <a:t> disease</a:t>
            </a:r>
            <a:br>
              <a:rPr lang="en-US" b="1" dirty="0">
                <a:solidFill>
                  <a:srgbClr val="FFC000"/>
                </a:solidFill>
                <a:latin typeface="Arial" panose="020B0604020202020204" pitchFamily="34" charset="0"/>
                <a:cs typeface="Arial" panose="020B0604020202020204" pitchFamily="34" charset="0"/>
              </a:rPr>
            </a:br>
            <a:r>
              <a:rPr lang="en-US" b="1" dirty="0" err="1">
                <a:solidFill>
                  <a:srgbClr val="FFC000"/>
                </a:solidFill>
                <a:latin typeface="Arial" panose="020B0604020202020204" pitchFamily="34" charset="0"/>
                <a:cs typeface="Arial" panose="020B0604020202020204" pitchFamily="34" charset="0"/>
              </a:rPr>
              <a:t>Hyalinosis</a:t>
            </a:r>
            <a:r>
              <a:rPr lang="en-US" b="1" dirty="0">
                <a:solidFill>
                  <a:srgbClr val="FFC000"/>
                </a:solidFill>
                <a:latin typeface="Arial" panose="020B0604020202020204" pitchFamily="34" charset="0"/>
                <a:cs typeface="Arial" panose="020B0604020202020204" pitchFamily="34" charset="0"/>
              </a:rPr>
              <a:t> cutis et mucosae</a:t>
            </a:r>
            <a:endParaRPr lang="en-US" dirty="0">
              <a:solidFill>
                <a:srgbClr val="FFC000"/>
              </a:solidFill>
              <a:latin typeface="Arial" panose="020B0604020202020204" pitchFamily="34" charset="0"/>
              <a:cs typeface="Arial" panose="020B0604020202020204" pitchFamily="34" charset="0"/>
            </a:endParaRPr>
          </a:p>
        </p:txBody>
      </p:sp>
      <p:sp>
        <p:nvSpPr>
          <p:cNvPr id="8" name="Subtitle 2"/>
          <p:cNvSpPr txBox="1">
            <a:spLocks/>
          </p:cNvSpPr>
          <p:nvPr/>
        </p:nvSpPr>
        <p:spPr>
          <a:xfrm>
            <a:off x="504825" y="2571750"/>
            <a:ext cx="11344275" cy="39243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b="1" dirty="0">
                <a:solidFill>
                  <a:srgbClr val="FFFF00"/>
                </a:solidFill>
                <a:latin typeface="Arial" panose="020B0604020202020204" pitchFamily="34" charset="0"/>
                <a:cs typeface="Arial" panose="020B0604020202020204" pitchFamily="34" charset="0"/>
              </a:rPr>
              <a:t>By: </a:t>
            </a:r>
            <a:r>
              <a:rPr lang="en-US" sz="2800" b="1" dirty="0" err="1">
                <a:solidFill>
                  <a:srgbClr val="FFFF00"/>
                </a:solidFill>
                <a:latin typeface="Arial" panose="020B0604020202020204" pitchFamily="34" charset="0"/>
                <a:cs typeface="Arial" panose="020B0604020202020204" pitchFamily="34" charset="0"/>
              </a:rPr>
              <a:t>Prof.Dr</a:t>
            </a:r>
            <a:r>
              <a:rPr lang="en-US" sz="2800" b="1" dirty="0">
                <a:solidFill>
                  <a:srgbClr val="FFFF00"/>
                </a:solidFill>
                <a:latin typeface="Arial" panose="020B0604020202020204" pitchFamily="34" charset="0"/>
                <a:cs typeface="Arial" panose="020B0604020202020204" pitchFamily="34" charset="0"/>
              </a:rPr>
              <a:t>. </a:t>
            </a:r>
            <a:r>
              <a:rPr lang="en-US" sz="2800" b="1" dirty="0" err="1">
                <a:solidFill>
                  <a:srgbClr val="FFFF00"/>
                </a:solidFill>
                <a:latin typeface="Arial" panose="020B0604020202020204" pitchFamily="34" charset="0"/>
                <a:cs typeface="Arial" panose="020B0604020202020204" pitchFamily="34" charset="0"/>
              </a:rPr>
              <a:t>Sherif</a:t>
            </a:r>
            <a:r>
              <a:rPr lang="en-US" sz="2800" b="1" dirty="0">
                <a:solidFill>
                  <a:srgbClr val="FFFF00"/>
                </a:solidFill>
                <a:latin typeface="Arial" panose="020B0604020202020204" pitchFamily="34" charset="0"/>
                <a:cs typeface="Arial" panose="020B0604020202020204" pitchFamily="34" charset="0"/>
              </a:rPr>
              <a:t> Shama</a:t>
            </a:r>
          </a:p>
          <a:p>
            <a:endParaRPr lang="en-US" b="1"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Consultant Radiologist, Sheikh </a:t>
            </a:r>
            <a:r>
              <a:rPr lang="en-US" dirty="0" err="1">
                <a:solidFill>
                  <a:schemeClr val="bg1"/>
                </a:solidFill>
                <a:latin typeface="Arial" panose="020B0604020202020204" pitchFamily="34" charset="0"/>
                <a:cs typeface="Arial" panose="020B0604020202020204" pitchFamily="34" charset="0"/>
              </a:rPr>
              <a:t>Jaber</a:t>
            </a:r>
            <a:r>
              <a:rPr lang="en-US" dirty="0">
                <a:solidFill>
                  <a:schemeClr val="bg1"/>
                </a:solidFill>
                <a:latin typeface="Arial" panose="020B0604020202020204" pitchFamily="34" charset="0"/>
                <a:cs typeface="Arial" panose="020B0604020202020204" pitchFamily="34" charset="0"/>
              </a:rPr>
              <a:t> Al-Ahmad Al-Sabah Hospital, Kuwait </a:t>
            </a:r>
          </a:p>
          <a:p>
            <a:endParaRPr lang="en-US" dirty="0">
              <a:solidFill>
                <a:schemeClr val="bg1"/>
              </a:solidFill>
              <a:latin typeface="Arial" panose="020B0604020202020204" pitchFamily="34" charset="0"/>
              <a:cs typeface="Arial" panose="020B0604020202020204" pitchFamily="34" charset="0"/>
            </a:endParaRPr>
          </a:p>
          <a:p>
            <a:r>
              <a:rPr lang="en-US" altLang="en-US" dirty="0">
                <a:solidFill>
                  <a:schemeClr val="bg1"/>
                </a:solidFill>
                <a:latin typeface="Arial" panose="020B0604020202020204" pitchFamily="34" charset="0"/>
                <a:cs typeface="Arial" panose="020B0604020202020204" pitchFamily="34" charset="0"/>
              </a:rPr>
              <a:t>Professor Of Radio-diagnosis, Head and Neck imaging Unit, Department of Radio-diagnosis, Faculty Of medicine, University Of Alexandria, Egypt.</a:t>
            </a:r>
          </a:p>
          <a:p>
            <a:endParaRPr lang="en-US" dirty="0">
              <a:solidFill>
                <a:schemeClr val="bg1"/>
              </a:solidFill>
            </a:endParaRPr>
          </a:p>
        </p:txBody>
      </p:sp>
    </p:spTree>
    <p:extLst>
      <p:ext uri="{BB962C8B-B14F-4D97-AF65-F5344CB8AC3E}">
        <p14:creationId xmlns:p14="http://schemas.microsoft.com/office/powerpoint/2010/main" val="15860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649" y="457200"/>
            <a:ext cx="11591925" cy="5829301"/>
          </a:xfrm>
        </p:spPr>
        <p:txBody>
          <a:bodyPr>
            <a:noAutofit/>
          </a:bodyPr>
          <a:lstStyle/>
          <a:p>
            <a:pPr marL="457200" lvl="1" indent="0" algn="ctr">
              <a:buNone/>
            </a:pPr>
            <a:r>
              <a:rPr lang="en-US" dirty="0">
                <a:solidFill>
                  <a:srgbClr val="FFC000"/>
                </a:solidFill>
                <a:latin typeface="Arial" panose="020B0604020202020204" pitchFamily="34" charset="0"/>
                <a:cs typeface="Arial" panose="020B0604020202020204" pitchFamily="34" charset="0"/>
              </a:rPr>
              <a:t>13 years old  female patient presented with stridor and needed urgent tracheostomy </a:t>
            </a:r>
          </a:p>
          <a:p>
            <a:pPr marL="457200" lvl="1" indent="0" algn="ctr">
              <a:buNone/>
            </a:pPr>
            <a:endParaRPr lang="en-US" dirty="0">
              <a:solidFill>
                <a:schemeClr val="bg1"/>
              </a:solidFill>
              <a:latin typeface="Arial" panose="020B0604020202020204" pitchFamily="34" charset="0"/>
              <a:cs typeface="Arial" panose="020B0604020202020204" pitchFamily="34" charset="0"/>
            </a:endParaRPr>
          </a:p>
          <a:p>
            <a:pPr algn="just"/>
            <a:r>
              <a:rPr lang="en-US" sz="2400" dirty="0">
                <a:solidFill>
                  <a:srgbClr val="FFC000"/>
                </a:solidFill>
              </a:rPr>
              <a:t>Urgent CT showed calcified laryngeal mass lesion mimics laryngeal neoplasm.</a:t>
            </a:r>
          </a:p>
          <a:p>
            <a:pPr algn="just"/>
            <a:r>
              <a:rPr lang="en-US" sz="2400" dirty="0">
                <a:solidFill>
                  <a:schemeClr val="bg1"/>
                </a:solidFill>
              </a:rPr>
              <a:t>The mass was trans-</a:t>
            </a:r>
            <a:r>
              <a:rPr lang="en-US" sz="2400" dirty="0" err="1">
                <a:solidFill>
                  <a:schemeClr val="bg1"/>
                </a:solidFill>
              </a:rPr>
              <a:t>glottic</a:t>
            </a:r>
            <a:r>
              <a:rPr lang="en-US" sz="2400" dirty="0">
                <a:solidFill>
                  <a:schemeClr val="bg1"/>
                </a:solidFill>
              </a:rPr>
              <a:t> involving both aryepiglottic folds extends down to left true vocal cord with subglottic extension.</a:t>
            </a:r>
          </a:p>
          <a:p>
            <a:pPr algn="just"/>
            <a:r>
              <a:rPr lang="en-US" sz="2400" dirty="0">
                <a:solidFill>
                  <a:schemeClr val="bg1"/>
                </a:solidFill>
              </a:rPr>
              <a:t>No extra-laryngeal extension.</a:t>
            </a:r>
          </a:p>
          <a:p>
            <a:pPr algn="just"/>
            <a:r>
              <a:rPr lang="en-US" sz="2400" dirty="0">
                <a:solidFill>
                  <a:schemeClr val="bg1"/>
                </a:solidFill>
              </a:rPr>
              <a:t>Scans through the brain showed bilateral, symmetrical, horn-shaped (comma-shaped) calcifications within the medial temporal lobe of the brain affecting the amygdala.</a:t>
            </a:r>
          </a:p>
          <a:p>
            <a:pPr algn="just"/>
            <a:r>
              <a:rPr lang="en-US" sz="2400" dirty="0">
                <a:solidFill>
                  <a:schemeClr val="bg1"/>
                </a:solidFill>
              </a:rPr>
              <a:t>Carful history revision: she had history of  Lipoid </a:t>
            </a:r>
            <a:r>
              <a:rPr lang="en-US" sz="2400" dirty="0" err="1">
                <a:solidFill>
                  <a:schemeClr val="bg1"/>
                </a:solidFill>
              </a:rPr>
              <a:t>Proteinosis</a:t>
            </a:r>
            <a:r>
              <a:rPr lang="en-US" sz="2400" dirty="0">
                <a:solidFill>
                  <a:schemeClr val="bg1"/>
                </a:solidFill>
              </a:rPr>
              <a:t> with characteristic skin lesions (</a:t>
            </a:r>
            <a:r>
              <a:rPr lang="en-US" sz="2400" dirty="0" err="1">
                <a:solidFill>
                  <a:schemeClr val="bg1"/>
                </a:solidFill>
              </a:rPr>
              <a:t>Moniliform</a:t>
            </a:r>
            <a:r>
              <a:rPr lang="en-US" sz="2400" dirty="0">
                <a:solidFill>
                  <a:schemeClr val="bg1"/>
                </a:solidFill>
              </a:rPr>
              <a:t> </a:t>
            </a:r>
            <a:r>
              <a:rPr lang="en-US" sz="2400" dirty="0" err="1">
                <a:solidFill>
                  <a:schemeClr val="bg1"/>
                </a:solidFill>
              </a:rPr>
              <a:t>blepharosis</a:t>
            </a:r>
            <a:r>
              <a:rPr lang="en-US" sz="2400" dirty="0">
                <a:solidFill>
                  <a:schemeClr val="bg1"/>
                </a:solidFill>
              </a:rPr>
              <a:t>) and Psychiatric features (absence of fear, hallucinations, delusions).</a:t>
            </a:r>
          </a:p>
          <a:p>
            <a:pPr algn="just"/>
            <a:r>
              <a:rPr lang="en-US" sz="2400" dirty="0">
                <a:solidFill>
                  <a:schemeClr val="bg1"/>
                </a:solidFill>
              </a:rPr>
              <a:t> Endoscopy and biopsy were performed and LP depositions were pathologically confirmed.</a:t>
            </a:r>
          </a:p>
        </p:txBody>
      </p:sp>
    </p:spTree>
    <p:extLst>
      <p:ext uri="{BB962C8B-B14F-4D97-AF65-F5344CB8AC3E}">
        <p14:creationId xmlns:p14="http://schemas.microsoft.com/office/powerpoint/2010/main" val="1864930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3"/>
          <a:stretch>
            <a:fillRect/>
          </a:stretch>
        </p:blipFill>
        <p:spPr>
          <a:xfrm>
            <a:off x="8371065" y="4294996"/>
            <a:ext cx="3775367" cy="3163913"/>
          </a:xfrm>
          <a:prstGeom prst="rect">
            <a:avLst/>
          </a:prstGeom>
        </p:spPr>
      </p:pic>
      <p:pic>
        <p:nvPicPr>
          <p:cNvPr id="6" name="Picture 5"/>
          <p:cNvPicPr>
            <a:picLocks noChangeAspect="1"/>
          </p:cNvPicPr>
          <p:nvPr/>
        </p:nvPicPr>
        <p:blipFill>
          <a:blip r:embed="rId4"/>
          <a:stretch>
            <a:fillRect/>
          </a:stretch>
        </p:blipFill>
        <p:spPr>
          <a:xfrm>
            <a:off x="4082557" y="3657623"/>
            <a:ext cx="4087586" cy="3305152"/>
          </a:xfrm>
          <a:prstGeom prst="rect">
            <a:avLst/>
          </a:prstGeom>
        </p:spPr>
      </p:pic>
      <p:pic>
        <p:nvPicPr>
          <p:cNvPr id="5" name="Picture 4"/>
          <p:cNvPicPr>
            <a:picLocks noChangeAspect="1"/>
          </p:cNvPicPr>
          <p:nvPr/>
        </p:nvPicPr>
        <p:blipFill>
          <a:blip r:embed="rId5"/>
          <a:stretch>
            <a:fillRect/>
          </a:stretch>
        </p:blipFill>
        <p:spPr>
          <a:xfrm>
            <a:off x="3982096" y="-368467"/>
            <a:ext cx="4288508" cy="4106222"/>
          </a:xfrm>
          <a:prstGeom prst="rect">
            <a:avLst/>
          </a:prstGeom>
        </p:spPr>
      </p:pic>
      <p:pic>
        <p:nvPicPr>
          <p:cNvPr id="4" name="Picture 3"/>
          <p:cNvPicPr>
            <a:picLocks noChangeAspect="1"/>
          </p:cNvPicPr>
          <p:nvPr/>
        </p:nvPicPr>
        <p:blipFill>
          <a:blip r:embed="rId6"/>
          <a:stretch>
            <a:fillRect/>
          </a:stretch>
        </p:blipFill>
        <p:spPr>
          <a:xfrm>
            <a:off x="254560" y="-272729"/>
            <a:ext cx="3656223" cy="4493395"/>
          </a:xfrm>
          <a:prstGeom prst="rect">
            <a:avLst/>
          </a:prstGeom>
        </p:spPr>
      </p:pic>
      <p:cxnSp>
        <p:nvCxnSpPr>
          <p:cNvPr id="7" name="Straight Arrow Connector 6"/>
          <p:cNvCxnSpPr/>
          <p:nvPr/>
        </p:nvCxnSpPr>
        <p:spPr>
          <a:xfrm flipH="1" flipV="1">
            <a:off x="6091439" y="1619580"/>
            <a:ext cx="162207" cy="708778"/>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645478" y="649075"/>
            <a:ext cx="649681" cy="506617"/>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361211" y="4295924"/>
            <a:ext cx="829173" cy="277417"/>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2435216" y="1973968"/>
            <a:ext cx="443145" cy="0"/>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566206" y="1920492"/>
            <a:ext cx="378600" cy="53476"/>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a:blip r:embed="rId7"/>
          <a:stretch>
            <a:fillRect/>
          </a:stretch>
        </p:blipFill>
        <p:spPr>
          <a:xfrm>
            <a:off x="8122486" y="-726061"/>
            <a:ext cx="4314000" cy="5293106"/>
          </a:xfrm>
          <a:prstGeom prst="rect">
            <a:avLst/>
          </a:prstGeom>
        </p:spPr>
      </p:pic>
      <p:sp>
        <p:nvSpPr>
          <p:cNvPr id="19" name="TextBox 18"/>
          <p:cNvSpPr txBox="1"/>
          <p:nvPr/>
        </p:nvSpPr>
        <p:spPr>
          <a:xfrm>
            <a:off x="552450" y="3553089"/>
            <a:ext cx="370614" cy="461665"/>
          </a:xfrm>
          <a:prstGeom prst="rect">
            <a:avLst/>
          </a:prstGeom>
          <a:noFill/>
        </p:spPr>
        <p:txBody>
          <a:bodyPr wrap="none" rtlCol="0">
            <a:spAutoFit/>
          </a:bodyPr>
          <a:lstStyle/>
          <a:p>
            <a:r>
              <a:rPr lang="en-US" sz="2400" b="1" dirty="0">
                <a:solidFill>
                  <a:srgbClr val="FFC000"/>
                </a:solidFill>
              </a:rPr>
              <a:t>A</a:t>
            </a:r>
          </a:p>
        </p:txBody>
      </p:sp>
      <p:sp>
        <p:nvSpPr>
          <p:cNvPr id="20" name="TextBox 19"/>
          <p:cNvSpPr txBox="1"/>
          <p:nvPr/>
        </p:nvSpPr>
        <p:spPr>
          <a:xfrm>
            <a:off x="80523" y="4152868"/>
            <a:ext cx="3951804" cy="2554545"/>
          </a:xfrm>
          <a:prstGeom prst="rect">
            <a:avLst/>
          </a:prstGeom>
          <a:noFill/>
        </p:spPr>
        <p:txBody>
          <a:bodyPr wrap="square" rtlCol="0">
            <a:spAutoFit/>
          </a:bodyPr>
          <a:lstStyle/>
          <a:p>
            <a:r>
              <a:rPr lang="en-US" sz="2000" dirty="0">
                <a:solidFill>
                  <a:srgbClr val="FFFF00"/>
                </a:solidFill>
              </a:rPr>
              <a:t>CT scans for pathologically proven LP showing depositions within both aryepiglottic folds (arrows in A), calcified mass mimics laryngeal tumor (arrows in B, C), involvement of the left true vocal cord (arrow in D). The patient needed tracheostomy (E).</a:t>
            </a:r>
          </a:p>
        </p:txBody>
      </p:sp>
      <p:sp>
        <p:nvSpPr>
          <p:cNvPr id="21" name="TextBox 20"/>
          <p:cNvSpPr txBox="1"/>
          <p:nvPr/>
        </p:nvSpPr>
        <p:spPr>
          <a:xfrm>
            <a:off x="8371065" y="3639251"/>
            <a:ext cx="348172" cy="461665"/>
          </a:xfrm>
          <a:prstGeom prst="rect">
            <a:avLst/>
          </a:prstGeom>
          <a:noFill/>
        </p:spPr>
        <p:txBody>
          <a:bodyPr wrap="none" rtlCol="0">
            <a:spAutoFit/>
          </a:bodyPr>
          <a:lstStyle/>
          <a:p>
            <a:r>
              <a:rPr lang="en-US" sz="2400" b="1" dirty="0">
                <a:solidFill>
                  <a:srgbClr val="FFC000"/>
                </a:solidFill>
              </a:rPr>
              <a:t>C</a:t>
            </a:r>
          </a:p>
        </p:txBody>
      </p:sp>
      <p:sp>
        <p:nvSpPr>
          <p:cNvPr id="22" name="TextBox 21"/>
          <p:cNvSpPr txBox="1"/>
          <p:nvPr/>
        </p:nvSpPr>
        <p:spPr>
          <a:xfrm>
            <a:off x="8479702" y="6005573"/>
            <a:ext cx="335348" cy="461665"/>
          </a:xfrm>
          <a:prstGeom prst="rect">
            <a:avLst/>
          </a:prstGeom>
          <a:noFill/>
        </p:spPr>
        <p:txBody>
          <a:bodyPr wrap="none" rtlCol="0">
            <a:spAutoFit/>
          </a:bodyPr>
          <a:lstStyle/>
          <a:p>
            <a:r>
              <a:rPr lang="en-US" sz="2400" b="1" dirty="0">
                <a:solidFill>
                  <a:srgbClr val="FFC000"/>
                </a:solidFill>
              </a:rPr>
              <a:t>E</a:t>
            </a:r>
          </a:p>
        </p:txBody>
      </p:sp>
      <p:sp>
        <p:nvSpPr>
          <p:cNvPr id="23" name="TextBox 22"/>
          <p:cNvSpPr txBox="1"/>
          <p:nvPr/>
        </p:nvSpPr>
        <p:spPr>
          <a:xfrm>
            <a:off x="4426538" y="6008853"/>
            <a:ext cx="378630" cy="461665"/>
          </a:xfrm>
          <a:prstGeom prst="rect">
            <a:avLst/>
          </a:prstGeom>
          <a:noFill/>
        </p:spPr>
        <p:txBody>
          <a:bodyPr wrap="none" rtlCol="0">
            <a:spAutoFit/>
          </a:bodyPr>
          <a:lstStyle/>
          <a:p>
            <a:r>
              <a:rPr lang="en-US" sz="2400" b="1" dirty="0">
                <a:solidFill>
                  <a:srgbClr val="FFC000"/>
                </a:solidFill>
              </a:rPr>
              <a:t>D</a:t>
            </a:r>
          </a:p>
        </p:txBody>
      </p:sp>
      <p:sp>
        <p:nvSpPr>
          <p:cNvPr id="24" name="TextBox 23"/>
          <p:cNvSpPr txBox="1"/>
          <p:nvPr/>
        </p:nvSpPr>
        <p:spPr>
          <a:xfrm>
            <a:off x="4438650" y="3195958"/>
            <a:ext cx="370614" cy="461665"/>
          </a:xfrm>
          <a:prstGeom prst="rect">
            <a:avLst/>
          </a:prstGeom>
          <a:noFill/>
        </p:spPr>
        <p:txBody>
          <a:bodyPr wrap="none" rtlCol="0">
            <a:spAutoFit/>
          </a:bodyPr>
          <a:lstStyle/>
          <a:p>
            <a:r>
              <a:rPr lang="en-US" sz="2400" b="1" dirty="0">
                <a:solidFill>
                  <a:srgbClr val="FFC000"/>
                </a:solidFill>
              </a:rPr>
              <a:t>B</a:t>
            </a:r>
          </a:p>
        </p:txBody>
      </p:sp>
      <p:cxnSp>
        <p:nvCxnSpPr>
          <p:cNvPr id="25" name="Straight Arrow Connector 24"/>
          <p:cNvCxnSpPr/>
          <p:nvPr/>
        </p:nvCxnSpPr>
        <p:spPr>
          <a:xfrm flipH="1">
            <a:off x="10293576" y="1531623"/>
            <a:ext cx="718553" cy="415607"/>
          </a:xfrm>
          <a:prstGeom prst="straightConnector1">
            <a:avLst/>
          </a:prstGeom>
          <a:ln w="34925">
            <a:solidFill>
              <a:srgbClr val="FFC000"/>
            </a:solidFill>
            <a:headEnd type="none"/>
            <a:tailEnd type="triangl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727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0" y="0"/>
            <a:ext cx="5849168" cy="4961649"/>
          </a:xfrm>
          <a:prstGeom prst="rect">
            <a:avLst/>
          </a:prstGeom>
        </p:spPr>
      </p:pic>
      <p:pic>
        <p:nvPicPr>
          <p:cNvPr id="9" name="Picture 8"/>
          <p:cNvPicPr>
            <a:picLocks noChangeAspect="1"/>
          </p:cNvPicPr>
          <p:nvPr/>
        </p:nvPicPr>
        <p:blipFill>
          <a:blip r:embed="rId3"/>
          <a:stretch>
            <a:fillRect/>
          </a:stretch>
        </p:blipFill>
        <p:spPr>
          <a:xfrm>
            <a:off x="7161395" y="305197"/>
            <a:ext cx="5080106" cy="6243912"/>
          </a:xfrm>
          <a:prstGeom prst="rect">
            <a:avLst/>
          </a:prstGeom>
        </p:spPr>
      </p:pic>
      <p:cxnSp>
        <p:nvCxnSpPr>
          <p:cNvPr id="10" name="Straight Arrow Connector 9"/>
          <p:cNvCxnSpPr/>
          <p:nvPr/>
        </p:nvCxnSpPr>
        <p:spPr>
          <a:xfrm flipV="1">
            <a:off x="1812992" y="2572446"/>
            <a:ext cx="388909" cy="266474"/>
          </a:xfrm>
          <a:prstGeom prst="straightConnector1">
            <a:avLst/>
          </a:prstGeom>
          <a:ln w="57150">
            <a:solidFill>
              <a:srgbClr val="FF0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8374351" y="1930507"/>
            <a:ext cx="388909" cy="266474"/>
          </a:xfrm>
          <a:prstGeom prst="straightConnector1">
            <a:avLst/>
          </a:prstGeom>
          <a:ln w="57150">
            <a:solidFill>
              <a:srgbClr val="FF0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3652829" y="2825071"/>
            <a:ext cx="356502" cy="388080"/>
          </a:xfrm>
          <a:prstGeom prst="straightConnector1">
            <a:avLst/>
          </a:prstGeom>
          <a:ln w="57150">
            <a:solidFill>
              <a:srgbClr val="FF0000"/>
            </a:solidFill>
            <a:headEnd type="none"/>
            <a:tailEnd type="triangle" w="med"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10513359" y="2139092"/>
            <a:ext cx="356502" cy="388080"/>
          </a:xfrm>
          <a:prstGeom prst="straightConnector1">
            <a:avLst/>
          </a:prstGeom>
          <a:ln w="57150">
            <a:solidFill>
              <a:srgbClr val="FF0000"/>
            </a:solidFill>
            <a:headEnd type="none"/>
            <a:tailEnd type="triangle" w="med" len="lg"/>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91469" y="5273478"/>
            <a:ext cx="7479223" cy="13241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dirty="0">
                <a:solidFill>
                  <a:srgbClr val="FFFF00"/>
                </a:solidFill>
                <a:latin typeface="Arial" panose="020B0604020202020204" pitchFamily="34" charset="0"/>
                <a:cs typeface="Arial" panose="020B0604020202020204" pitchFamily="34" charset="0"/>
              </a:rPr>
              <a:t>CT Scans through the brain showed bilateral, symmetrical, horn-shaped (comma-shaped) calcifications within the medial temporal lobe of the brain Characteristically affecting </a:t>
            </a:r>
            <a:r>
              <a:rPr lang="en-US" sz="2200">
                <a:solidFill>
                  <a:srgbClr val="FFFF00"/>
                </a:solidFill>
                <a:latin typeface="Arial" panose="020B0604020202020204" pitchFamily="34" charset="0"/>
                <a:cs typeface="Arial" panose="020B0604020202020204" pitchFamily="34" charset="0"/>
              </a:rPr>
              <a:t>the amygdala (arrows).</a:t>
            </a:r>
            <a:endParaRPr lang="en-US" sz="2200" dirty="0">
              <a:solidFill>
                <a:srgbClr val="FFFF00"/>
              </a:solidFill>
              <a:latin typeface="Arial" panose="020B0604020202020204" pitchFamily="34" charset="0"/>
              <a:cs typeface="Arial" panose="020B0604020202020204" pitchFamily="34" charset="0"/>
            </a:endParaRPr>
          </a:p>
          <a:p>
            <a:endParaRPr lang="en-US" dirty="0">
              <a:solidFill>
                <a:schemeClr val="bg1"/>
              </a:solidFill>
            </a:endParaRPr>
          </a:p>
        </p:txBody>
      </p:sp>
    </p:spTree>
    <p:extLst>
      <p:ext uri="{BB962C8B-B14F-4D97-AF65-F5344CB8AC3E}">
        <p14:creationId xmlns:p14="http://schemas.microsoft.com/office/powerpoint/2010/main" val="1680711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258294"/>
            <a:ext cx="10515600" cy="1325563"/>
          </a:xfrm>
        </p:spPr>
        <p:txBody>
          <a:bodyPr>
            <a:normAutofit/>
          </a:bodyPr>
          <a:lstStyle/>
          <a:p>
            <a:r>
              <a:rPr lang="en-US" sz="2800" dirty="0">
                <a:solidFill>
                  <a:schemeClr val="bg1"/>
                </a:solidFill>
                <a:latin typeface="Arial" panose="020B0604020202020204" pitchFamily="34" charset="0"/>
                <a:ea typeface="+mn-ea"/>
                <a:cs typeface="Arial" panose="020B0604020202020204" pitchFamily="34" charset="0"/>
              </a:rPr>
              <a:t>References </a:t>
            </a:r>
          </a:p>
        </p:txBody>
      </p:sp>
      <p:sp>
        <p:nvSpPr>
          <p:cNvPr id="3" name="Content Placeholder 2"/>
          <p:cNvSpPr>
            <a:spLocks noGrp="1"/>
          </p:cNvSpPr>
          <p:nvPr>
            <p:ph idx="1"/>
          </p:nvPr>
        </p:nvSpPr>
        <p:spPr>
          <a:xfrm>
            <a:off x="247649" y="1263650"/>
            <a:ext cx="11477625" cy="2755900"/>
          </a:xfrm>
        </p:spPr>
        <p:txBody>
          <a:bodyPr>
            <a:normAutofit fontScale="62500" lnSpcReduction="20000"/>
          </a:bodyPr>
          <a:lstStyle/>
          <a:p>
            <a:pPr marL="0" indent="0">
              <a:buNone/>
            </a:pPr>
            <a:endParaRPr lang="en-US" dirty="0">
              <a:solidFill>
                <a:schemeClr val="bg1"/>
              </a:solidFill>
            </a:endParaRPr>
          </a:p>
          <a:p>
            <a:r>
              <a:rPr lang="en-US" sz="3400" dirty="0" err="1">
                <a:solidFill>
                  <a:schemeClr val="bg1"/>
                </a:solidFill>
                <a:latin typeface="Arial" panose="020B0604020202020204" pitchFamily="34" charset="0"/>
                <a:cs typeface="Arial" panose="020B0604020202020204" pitchFamily="34" charset="0"/>
              </a:rPr>
              <a:t>Staut</a:t>
            </a:r>
            <a:r>
              <a:rPr lang="en-US" sz="3400" dirty="0">
                <a:solidFill>
                  <a:schemeClr val="bg1"/>
                </a:solidFill>
                <a:latin typeface="Arial" panose="020B0604020202020204" pitchFamily="34" charset="0"/>
                <a:cs typeface="Arial" panose="020B0604020202020204" pitchFamily="34" charset="0"/>
              </a:rPr>
              <a:t> CCV, </a:t>
            </a:r>
            <a:r>
              <a:rPr lang="en-US" sz="3400" dirty="0" err="1">
                <a:solidFill>
                  <a:schemeClr val="bg1"/>
                </a:solidFill>
                <a:latin typeface="Arial" panose="020B0604020202020204" pitchFamily="34" charset="0"/>
                <a:cs typeface="Arial" panose="020B0604020202020204" pitchFamily="34" charset="0"/>
              </a:rPr>
              <a:t>Naidich</a:t>
            </a:r>
            <a:r>
              <a:rPr lang="en-US" sz="3400" dirty="0">
                <a:solidFill>
                  <a:schemeClr val="bg1"/>
                </a:solidFill>
                <a:latin typeface="Arial" panose="020B0604020202020204" pitchFamily="34" charset="0"/>
                <a:cs typeface="Arial" panose="020B0604020202020204" pitchFamily="34" charset="0"/>
              </a:rPr>
              <a:t> TP. </a:t>
            </a:r>
            <a:r>
              <a:rPr lang="en-US" sz="3400" dirty="0" err="1">
                <a:solidFill>
                  <a:schemeClr val="bg1"/>
                </a:solidFill>
                <a:latin typeface="Arial" panose="020B0604020202020204" pitchFamily="34" charset="0"/>
                <a:cs typeface="Arial" panose="020B0604020202020204" pitchFamily="34" charset="0"/>
              </a:rPr>
              <a:t>Urbach-Wiethe</a:t>
            </a:r>
            <a:r>
              <a:rPr lang="en-US" sz="3400" dirty="0">
                <a:solidFill>
                  <a:schemeClr val="bg1"/>
                </a:solidFill>
                <a:latin typeface="Arial" panose="020B0604020202020204" pitchFamily="34" charset="0"/>
                <a:cs typeface="Arial" panose="020B0604020202020204" pitchFamily="34" charset="0"/>
              </a:rPr>
              <a:t> Disease(Lipoid </a:t>
            </a:r>
            <a:r>
              <a:rPr lang="en-US" sz="3400" dirty="0" err="1">
                <a:solidFill>
                  <a:schemeClr val="bg1"/>
                </a:solidFill>
                <a:latin typeface="Arial" panose="020B0604020202020204" pitchFamily="34" charset="0"/>
                <a:cs typeface="Arial" panose="020B0604020202020204" pitchFamily="34" charset="0"/>
              </a:rPr>
              <a:t>Proteinosis</a:t>
            </a:r>
            <a:r>
              <a:rPr lang="en-US" sz="3400" dirty="0">
                <a:solidFill>
                  <a:schemeClr val="bg1"/>
                </a:solidFill>
                <a:latin typeface="Arial" panose="020B0604020202020204" pitchFamily="34" charset="0"/>
                <a:cs typeface="Arial" panose="020B0604020202020204" pitchFamily="34" charset="0"/>
              </a:rPr>
              <a:t>). Pediatric Neurosurgery. 1998;28(4):212-214. </a:t>
            </a:r>
            <a:r>
              <a:rPr lang="en-US" sz="3400" dirty="0" err="1">
                <a:solidFill>
                  <a:schemeClr val="bg1"/>
                </a:solidFill>
                <a:latin typeface="Arial" panose="020B0604020202020204" pitchFamily="34" charset="0"/>
                <a:cs typeface="Arial" panose="020B0604020202020204" pitchFamily="34" charset="0"/>
              </a:rPr>
              <a:t>doi:https</a:t>
            </a:r>
            <a:r>
              <a:rPr lang="en-US" sz="3400" dirty="0">
                <a:solidFill>
                  <a:schemeClr val="bg1"/>
                </a:solidFill>
                <a:latin typeface="Arial" panose="020B0604020202020204" pitchFamily="34" charset="0"/>
                <a:cs typeface="Arial" panose="020B0604020202020204" pitchFamily="34" charset="0"/>
              </a:rPr>
              <a:t>://doi.org/10.1159/000028653</a:t>
            </a:r>
          </a:p>
          <a:p>
            <a:r>
              <a:rPr lang="en-US" sz="3400" dirty="0" err="1">
                <a:solidFill>
                  <a:schemeClr val="bg1"/>
                </a:solidFill>
                <a:latin typeface="Arial" panose="020B0604020202020204" pitchFamily="34" charset="0"/>
                <a:cs typeface="Arial" panose="020B0604020202020204" pitchFamily="34" charset="0"/>
              </a:rPr>
              <a:t>Parida</a:t>
            </a:r>
            <a:r>
              <a:rPr lang="en-US" sz="3400" dirty="0">
                <a:solidFill>
                  <a:schemeClr val="bg1"/>
                </a:solidFill>
                <a:latin typeface="Arial" panose="020B0604020202020204" pitchFamily="34" charset="0"/>
                <a:cs typeface="Arial" panose="020B0604020202020204" pitchFamily="34" charset="0"/>
              </a:rPr>
              <a:t> JR, </a:t>
            </a:r>
            <a:r>
              <a:rPr lang="en-US" sz="3400" dirty="0" err="1">
                <a:solidFill>
                  <a:schemeClr val="bg1"/>
                </a:solidFill>
                <a:latin typeface="Arial" panose="020B0604020202020204" pitchFamily="34" charset="0"/>
                <a:cs typeface="Arial" panose="020B0604020202020204" pitchFamily="34" charset="0"/>
              </a:rPr>
              <a:t>Misra</a:t>
            </a:r>
            <a:r>
              <a:rPr lang="en-US" sz="3400" dirty="0">
                <a:solidFill>
                  <a:schemeClr val="bg1"/>
                </a:solidFill>
                <a:latin typeface="Arial" panose="020B0604020202020204" pitchFamily="34" charset="0"/>
                <a:cs typeface="Arial" panose="020B0604020202020204" pitchFamily="34" charset="0"/>
              </a:rPr>
              <a:t> DP, Agarwal V. </a:t>
            </a:r>
            <a:r>
              <a:rPr lang="en-US" sz="3400" dirty="0" err="1">
                <a:solidFill>
                  <a:schemeClr val="bg1"/>
                </a:solidFill>
                <a:latin typeface="Arial" panose="020B0604020202020204" pitchFamily="34" charset="0"/>
                <a:cs typeface="Arial" panose="020B0604020202020204" pitchFamily="34" charset="0"/>
              </a:rPr>
              <a:t>Urbach-Wiethe</a:t>
            </a:r>
            <a:r>
              <a:rPr lang="en-US" sz="3400" dirty="0">
                <a:solidFill>
                  <a:schemeClr val="bg1"/>
                </a:solidFill>
                <a:latin typeface="Arial" panose="020B0604020202020204" pitchFamily="34" charset="0"/>
                <a:cs typeface="Arial" panose="020B0604020202020204" pitchFamily="34" charset="0"/>
              </a:rPr>
              <a:t> syndrome. BMJ Case Reports. Published online September 2, 2015:bcr2015212443. </a:t>
            </a:r>
            <a:r>
              <a:rPr lang="en-US" sz="3400" dirty="0" err="1">
                <a:solidFill>
                  <a:schemeClr val="bg1"/>
                </a:solidFill>
                <a:latin typeface="Arial" panose="020B0604020202020204" pitchFamily="34" charset="0"/>
                <a:cs typeface="Arial" panose="020B0604020202020204" pitchFamily="34" charset="0"/>
              </a:rPr>
              <a:t>doi:https</a:t>
            </a:r>
            <a:r>
              <a:rPr lang="en-US" sz="3400" dirty="0">
                <a:solidFill>
                  <a:schemeClr val="bg1"/>
                </a:solidFill>
                <a:latin typeface="Arial" panose="020B0604020202020204" pitchFamily="34" charset="0"/>
                <a:cs typeface="Arial" panose="020B0604020202020204" pitchFamily="34" charset="0"/>
              </a:rPr>
              <a:t>://doi.org/10.1136/bcr-2015-212443.</a:t>
            </a:r>
          </a:p>
          <a:p>
            <a:r>
              <a:rPr lang="en-US" sz="3400" dirty="0">
                <a:solidFill>
                  <a:schemeClr val="bg1"/>
                </a:solidFill>
                <a:latin typeface="Arial" panose="020B0604020202020204" pitchFamily="34" charset="0"/>
                <a:cs typeface="Arial" panose="020B0604020202020204" pitchFamily="34" charset="0"/>
              </a:rPr>
              <a:t>The case of SM, the fearless woman - </a:t>
            </a:r>
            <a:r>
              <a:rPr lang="en-US" sz="3400" dirty="0" err="1">
                <a:solidFill>
                  <a:schemeClr val="bg1"/>
                </a:solidFill>
                <a:latin typeface="Arial" panose="020B0604020202020204" pitchFamily="34" charset="0"/>
                <a:cs typeface="Arial" panose="020B0604020202020204" pitchFamily="34" charset="0"/>
              </a:rPr>
              <a:t>Bytesize</a:t>
            </a:r>
            <a:r>
              <a:rPr lang="en-US" sz="3400" dirty="0">
                <a:solidFill>
                  <a:schemeClr val="bg1"/>
                </a:solidFill>
                <a:latin typeface="Arial" panose="020B0604020202020204" pitchFamily="34" charset="0"/>
                <a:cs typeface="Arial" panose="020B0604020202020204" pitchFamily="34" charset="0"/>
              </a:rPr>
              <a:t> Science. YouTube. Published October 28, 2013. Accessed January 4, 2025. </a:t>
            </a:r>
            <a:r>
              <a:rPr lang="en-US" sz="3400" dirty="0">
                <a:solidFill>
                  <a:schemeClr val="bg1"/>
                </a:solidFill>
                <a:latin typeface="Arial" panose="020B0604020202020204" pitchFamily="34" charset="0"/>
                <a:cs typeface="Arial" panose="020B0604020202020204" pitchFamily="34" charset="0"/>
                <a:hlinkClick r:id="rId2"/>
              </a:rPr>
              <a:t>https://youtu.be/2Hi3JO1rqYw?si=ecRJBugkBt-aCgAz</a:t>
            </a:r>
            <a:r>
              <a:rPr lang="en-US" sz="3400" dirty="0">
                <a:solidFill>
                  <a:schemeClr val="bg1"/>
                </a:solidFill>
                <a:latin typeface="Arial" panose="020B0604020202020204" pitchFamily="34" charset="0"/>
                <a:cs typeface="Arial" panose="020B0604020202020204" pitchFamily="34" charset="0"/>
              </a:rPr>
              <a:t>.</a:t>
            </a:r>
          </a:p>
          <a:p>
            <a:r>
              <a:rPr lang="en-US" sz="3400" dirty="0">
                <a:solidFill>
                  <a:schemeClr val="bg1"/>
                </a:solidFill>
                <a:latin typeface="Arial" panose="020B0604020202020204" pitchFamily="34" charset="0"/>
                <a:cs typeface="Arial" panose="020B0604020202020204" pitchFamily="34" charset="0"/>
              </a:rPr>
              <a:t>Sharma R, Bell D, Knipe H, </a:t>
            </a:r>
            <a:r>
              <a:rPr lang="en-US" sz="3400" dirty="0" err="1">
                <a:solidFill>
                  <a:schemeClr val="bg1"/>
                </a:solidFill>
                <a:latin typeface="Arial" panose="020B0604020202020204" pitchFamily="34" charset="0"/>
                <a:cs typeface="Arial" panose="020B0604020202020204" pitchFamily="34" charset="0"/>
              </a:rPr>
              <a:t>Urbach-Wiethe</a:t>
            </a:r>
            <a:r>
              <a:rPr lang="en-US" sz="3400" dirty="0">
                <a:solidFill>
                  <a:schemeClr val="bg1"/>
                </a:solidFill>
                <a:latin typeface="Arial" panose="020B0604020202020204" pitchFamily="34" charset="0"/>
                <a:cs typeface="Arial" panose="020B0604020202020204" pitchFamily="34" charset="0"/>
              </a:rPr>
              <a:t> disease. Reference article, Radiopaedia.org (Accessed on 04 Jan 2025) https://doi.org/10.53347/rID-57147</a:t>
            </a:r>
          </a:p>
        </p:txBody>
      </p:sp>
    </p:spTree>
    <p:extLst>
      <p:ext uri="{BB962C8B-B14F-4D97-AF65-F5344CB8AC3E}">
        <p14:creationId xmlns:p14="http://schemas.microsoft.com/office/powerpoint/2010/main" val="461223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1393</TotalTime>
  <Words>392</Words>
  <Application>Microsoft Office PowerPoint</Application>
  <PresentationFormat>Widescreen</PresentationFormat>
  <Paragraphs>28</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hatim ali</cp:lastModifiedBy>
  <cp:revision>467</cp:revision>
  <dcterms:created xsi:type="dcterms:W3CDTF">2022-05-06T09:30:35Z</dcterms:created>
  <dcterms:modified xsi:type="dcterms:W3CDTF">2025-02-06T07:12:42Z</dcterms:modified>
</cp:coreProperties>
</file>