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sldIdLst>
    <p:sldId id="268" r:id="rId2"/>
    <p:sldId id="273" r:id="rId3"/>
    <p:sldId id="270" r:id="rId4"/>
    <p:sldId id="272"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7" d="100"/>
          <a:sy n="117" d="100"/>
        </p:scale>
        <p:origin x="1434"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a:t>Click to edit Master title style</a:t>
            </a:r>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1AEBB59-07C7-487E-99F0-6A64C69161EE}" type="datetimeFigureOut">
              <a:rPr lang="en-AU" smtClean="0">
                <a:solidFill>
                  <a:prstClr val="black">
                    <a:tint val="75000"/>
                  </a:prstClr>
                </a:solidFill>
              </a:rPr>
              <a:pPr/>
              <a:t>6/02/2025</a:t>
            </a:fld>
            <a:endParaRPr lang="en-AU">
              <a:solidFill>
                <a:prstClr val="black">
                  <a:tint val="75000"/>
                </a:prstClr>
              </a:solidFill>
            </a:endParaRPr>
          </a:p>
        </p:txBody>
      </p:sp>
      <p:sp>
        <p:nvSpPr>
          <p:cNvPr id="8" name="Slide Number Placeholder 7"/>
          <p:cNvSpPr>
            <a:spLocks noGrp="1"/>
          </p:cNvSpPr>
          <p:nvPr>
            <p:ph type="sldNum" sz="quarter" idx="11"/>
          </p:nvPr>
        </p:nvSpPr>
        <p:spPr/>
        <p:txBody>
          <a:bodyPr/>
          <a:lstStyle/>
          <a:p>
            <a:fld id="{B8EE6BB1-FE83-44F4-BA80-AAE809793EDB}" type="slidenum">
              <a:rPr lang="en-AU" smtClean="0">
                <a:solidFill>
                  <a:prstClr val="black">
                    <a:tint val="75000"/>
                  </a:prstClr>
                </a:solidFill>
              </a:rPr>
              <a:pPr/>
              <a:t>‹#›</a:t>
            </a:fld>
            <a:endParaRPr lang="en-AU">
              <a:solidFill>
                <a:prstClr val="black">
                  <a:tint val="75000"/>
                </a:prstClr>
              </a:solidFill>
            </a:endParaRPr>
          </a:p>
        </p:txBody>
      </p:sp>
      <p:sp>
        <p:nvSpPr>
          <p:cNvPr id="9" name="Footer Placeholder 8"/>
          <p:cNvSpPr>
            <a:spLocks noGrp="1"/>
          </p:cNvSpPr>
          <p:nvPr>
            <p:ph type="ftr" sz="quarter" idx="12"/>
          </p:nvPr>
        </p:nvSpPr>
        <p:spPr/>
        <p:txBody>
          <a:bodyPr/>
          <a:lstStyle/>
          <a:p>
            <a:endParaRPr lang="en-AU">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1AEBB59-07C7-487E-99F0-6A64C69161EE}" type="datetimeFigureOut">
              <a:rPr lang="en-AU" smtClean="0">
                <a:solidFill>
                  <a:prstClr val="black">
                    <a:tint val="75000"/>
                  </a:prstClr>
                </a:solidFill>
              </a:rPr>
              <a:pPr/>
              <a:t>6/02/2025</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p>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p>
            <a:fld id="{B8EE6BB1-FE83-44F4-BA80-AAE809793EDB}" type="slidenum">
              <a:rPr lang="en-AU" smtClean="0">
                <a:solidFill>
                  <a:prstClr val="black">
                    <a:tint val="75000"/>
                  </a:prstClr>
                </a:solidFill>
              </a:rPr>
              <a:pPr/>
              <a:t>‹#›</a:t>
            </a:fld>
            <a:endParaRPr lang="en-AU">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1AEBB59-07C7-487E-99F0-6A64C69161EE}" type="datetimeFigureOut">
              <a:rPr lang="en-AU" smtClean="0">
                <a:solidFill>
                  <a:prstClr val="black">
                    <a:tint val="75000"/>
                  </a:prstClr>
                </a:solidFill>
              </a:rPr>
              <a:pPr/>
              <a:t>6/02/2025</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p>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p>
            <a:fld id="{B8EE6BB1-FE83-44F4-BA80-AAE809793EDB}" type="slidenum">
              <a:rPr lang="en-AU" smtClean="0">
                <a:solidFill>
                  <a:prstClr val="black">
                    <a:tint val="75000"/>
                  </a:prstClr>
                </a:solidFill>
              </a:rPr>
              <a:pPr/>
              <a:t>‹#›</a:t>
            </a:fld>
            <a:endParaRPr lang="en-AU">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AEBB59-07C7-487E-99F0-6A64C69161EE}" type="datetimeFigureOut">
              <a:rPr lang="en-AU" smtClean="0">
                <a:solidFill>
                  <a:prstClr val="black">
                    <a:tint val="75000"/>
                  </a:prstClr>
                </a:solidFill>
              </a:rPr>
              <a:pPr/>
              <a:t>6/02/2025</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p>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p>
            <a:fld id="{B8EE6BB1-FE83-44F4-BA80-AAE809793EDB}" type="slidenum">
              <a:rPr lang="en-AU" smtClean="0">
                <a:solidFill>
                  <a:prstClr val="black">
                    <a:tint val="75000"/>
                  </a:prstClr>
                </a:solidFill>
              </a:rPr>
              <a:pPr/>
              <a:t>‹#›</a:t>
            </a:fld>
            <a:endParaRPr lang="en-AU">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AEBB59-07C7-487E-99F0-6A64C69161EE}" type="datetimeFigureOut">
              <a:rPr lang="en-AU" smtClean="0">
                <a:solidFill>
                  <a:prstClr val="black">
                    <a:tint val="75000"/>
                  </a:prstClr>
                </a:solidFill>
              </a:rPr>
              <a:pPr/>
              <a:t>6/02/2025</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p>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p>
            <a:fld id="{B8EE6BB1-FE83-44F4-BA80-AAE809793EDB}" type="slidenum">
              <a:rPr lang="en-AU" smtClean="0">
                <a:solidFill>
                  <a:prstClr val="black">
                    <a:tint val="75000"/>
                  </a:prstClr>
                </a:solidFill>
              </a:rPr>
              <a:pPr/>
              <a:t>‹#›</a:t>
            </a:fld>
            <a:endParaRPr lang="en-AU">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1AEBB59-07C7-487E-99F0-6A64C69161EE}" type="datetimeFigureOut">
              <a:rPr lang="en-AU" smtClean="0">
                <a:solidFill>
                  <a:prstClr val="black">
                    <a:tint val="75000"/>
                  </a:prstClr>
                </a:solidFill>
              </a:rPr>
              <a:pPr/>
              <a:t>6/02/2025</a:t>
            </a:fld>
            <a:endParaRPr lang="en-AU">
              <a:solidFill>
                <a:prstClr val="black">
                  <a:tint val="75000"/>
                </a:prstClr>
              </a:solidFill>
            </a:endParaRPr>
          </a:p>
        </p:txBody>
      </p:sp>
      <p:sp>
        <p:nvSpPr>
          <p:cNvPr id="6" name="Footer Placeholder 5"/>
          <p:cNvSpPr>
            <a:spLocks noGrp="1"/>
          </p:cNvSpPr>
          <p:nvPr>
            <p:ph type="ftr" sz="quarter" idx="11"/>
          </p:nvPr>
        </p:nvSpPr>
        <p:spPr/>
        <p:txBody>
          <a:bodyPr/>
          <a:lstStyle/>
          <a:p>
            <a:endParaRPr lang="en-AU">
              <a:solidFill>
                <a:prstClr val="black">
                  <a:tint val="75000"/>
                </a:prstClr>
              </a:solidFill>
            </a:endParaRPr>
          </a:p>
        </p:txBody>
      </p:sp>
      <p:sp>
        <p:nvSpPr>
          <p:cNvPr id="7" name="Slide Number Placeholder 6"/>
          <p:cNvSpPr>
            <a:spLocks noGrp="1"/>
          </p:cNvSpPr>
          <p:nvPr>
            <p:ph type="sldNum" sz="quarter" idx="12"/>
          </p:nvPr>
        </p:nvSpPr>
        <p:spPr/>
        <p:txBody>
          <a:bodyPr/>
          <a:lstStyle/>
          <a:p>
            <a:fld id="{B8EE6BB1-FE83-44F4-BA80-AAE809793EDB}" type="slidenum">
              <a:rPr lang="en-AU" smtClean="0">
                <a:solidFill>
                  <a:prstClr val="black">
                    <a:tint val="75000"/>
                  </a:prstClr>
                </a:solidFill>
              </a:rPr>
              <a:pPr/>
              <a:t>‹#›</a:t>
            </a:fld>
            <a:endParaRPr lang="en-AU">
              <a:solidFill>
                <a:prstClr val="black">
                  <a:tint val="75000"/>
                </a:prstClr>
              </a:solidFill>
            </a:endParaRPr>
          </a:p>
        </p:txBody>
      </p:sp>
      <p:sp>
        <p:nvSpPr>
          <p:cNvPr id="9" name="Title 8"/>
          <p:cNvSpPr>
            <a:spLocks noGrp="1"/>
          </p:cNvSpPr>
          <p:nvPr>
            <p:ph type="title"/>
          </p:nvPr>
        </p:nvSpPr>
        <p:spPr>
          <a:xfrm>
            <a:off x="914400" y="1544715"/>
            <a:ext cx="7315200" cy="1154097"/>
          </a:xfrm>
        </p:spPr>
        <p:txBody>
          <a:bodyPr/>
          <a:lstStyle/>
          <a:p>
            <a:r>
              <a:rPr lang="en-US"/>
              <a:t>Click to edit Master title style</a:t>
            </a:r>
          </a:p>
        </p:txBody>
      </p:sp>
      <p:sp>
        <p:nvSpPr>
          <p:cNvPr id="8" name="Content Placeholder 7"/>
          <p:cNvSpPr>
            <a:spLocks noGrp="1"/>
          </p:cNvSpPr>
          <p:nvPr>
            <p:ph sz="quarter" idx="13"/>
          </p:nvPr>
        </p:nvSpPr>
        <p:spPr>
          <a:xfrm>
            <a:off x="914400" y="2743200"/>
            <a:ext cx="356616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81728" y="2743200"/>
            <a:ext cx="3566160" cy="3595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E1AEBB59-07C7-487E-99F0-6A64C69161EE}" type="datetimeFigureOut">
              <a:rPr lang="en-AU" smtClean="0">
                <a:solidFill>
                  <a:prstClr val="black">
                    <a:tint val="75000"/>
                  </a:prstClr>
                </a:solidFill>
              </a:rPr>
              <a:pPr/>
              <a:t>6/02/2025</a:t>
            </a:fld>
            <a:endParaRPr lang="en-AU">
              <a:solidFill>
                <a:prstClr val="black">
                  <a:tint val="75000"/>
                </a:prstClr>
              </a:solidFill>
            </a:endParaRPr>
          </a:p>
        </p:txBody>
      </p:sp>
      <p:sp>
        <p:nvSpPr>
          <p:cNvPr id="8" name="Footer Placeholder 7"/>
          <p:cNvSpPr>
            <a:spLocks noGrp="1"/>
          </p:cNvSpPr>
          <p:nvPr>
            <p:ph type="ftr" sz="quarter" idx="11"/>
          </p:nvPr>
        </p:nvSpPr>
        <p:spPr/>
        <p:txBody>
          <a:bodyPr/>
          <a:lstStyle/>
          <a:p>
            <a:endParaRPr lang="en-AU">
              <a:solidFill>
                <a:prstClr val="black">
                  <a:tint val="75000"/>
                </a:prstClr>
              </a:solidFill>
            </a:endParaRPr>
          </a:p>
        </p:txBody>
      </p:sp>
      <p:sp>
        <p:nvSpPr>
          <p:cNvPr id="9" name="Slide Number Placeholder 8"/>
          <p:cNvSpPr>
            <a:spLocks noGrp="1"/>
          </p:cNvSpPr>
          <p:nvPr>
            <p:ph type="sldNum" sz="quarter" idx="12"/>
          </p:nvPr>
        </p:nvSpPr>
        <p:spPr/>
        <p:txBody>
          <a:bodyPr/>
          <a:lstStyle/>
          <a:p>
            <a:fld id="{B8EE6BB1-FE83-44F4-BA80-AAE809793EDB}" type="slidenum">
              <a:rPr lang="en-AU" smtClean="0">
                <a:solidFill>
                  <a:prstClr val="black">
                    <a:tint val="75000"/>
                  </a:prstClr>
                </a:solidFill>
              </a:rPr>
              <a:pPr/>
              <a:t>‹#›</a:t>
            </a:fld>
            <a:endParaRPr lang="en-AU">
              <a:solidFill>
                <a:prstClr val="black">
                  <a:tint val="75000"/>
                </a:prstClr>
              </a:solidFill>
            </a:endParaRPr>
          </a:p>
        </p:txBody>
      </p:sp>
      <p:sp>
        <p:nvSpPr>
          <p:cNvPr id="10" name="Title 9"/>
          <p:cNvSpPr>
            <a:spLocks noGrp="1"/>
          </p:cNvSpPr>
          <p:nvPr>
            <p:ph type="title"/>
          </p:nvPr>
        </p:nvSpPr>
        <p:spPr>
          <a:xfrm>
            <a:off x="914400" y="1544715"/>
            <a:ext cx="7315200" cy="1154097"/>
          </a:xfrm>
        </p:spPr>
        <p:txBody>
          <a:bodyPr/>
          <a:lstStyle/>
          <a:p>
            <a:r>
              <a:rPr lang="en-US"/>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1AEBB59-07C7-487E-99F0-6A64C69161EE}" type="datetimeFigureOut">
              <a:rPr lang="en-AU" smtClean="0">
                <a:solidFill>
                  <a:prstClr val="black">
                    <a:tint val="75000"/>
                  </a:prstClr>
                </a:solidFill>
              </a:rPr>
              <a:pPr/>
              <a:t>6/02/2025</a:t>
            </a:fld>
            <a:endParaRPr lang="en-AU">
              <a:solidFill>
                <a:prstClr val="black">
                  <a:tint val="75000"/>
                </a:prstClr>
              </a:solidFill>
            </a:endParaRPr>
          </a:p>
        </p:txBody>
      </p:sp>
      <p:sp>
        <p:nvSpPr>
          <p:cNvPr id="4" name="Footer Placeholder 3"/>
          <p:cNvSpPr>
            <a:spLocks noGrp="1"/>
          </p:cNvSpPr>
          <p:nvPr>
            <p:ph type="ftr" sz="quarter" idx="11"/>
          </p:nvPr>
        </p:nvSpPr>
        <p:spPr/>
        <p:txBody>
          <a:bodyPr/>
          <a:lstStyle/>
          <a:p>
            <a:endParaRPr lang="en-AU">
              <a:solidFill>
                <a:prstClr val="black">
                  <a:tint val="75000"/>
                </a:prstClr>
              </a:solidFill>
            </a:endParaRPr>
          </a:p>
        </p:txBody>
      </p:sp>
      <p:sp>
        <p:nvSpPr>
          <p:cNvPr id="5" name="Slide Number Placeholder 4"/>
          <p:cNvSpPr>
            <a:spLocks noGrp="1"/>
          </p:cNvSpPr>
          <p:nvPr>
            <p:ph type="sldNum" sz="quarter" idx="12"/>
          </p:nvPr>
        </p:nvSpPr>
        <p:spPr/>
        <p:txBody>
          <a:bodyPr/>
          <a:lstStyle/>
          <a:p>
            <a:fld id="{B8EE6BB1-FE83-44F4-BA80-AAE809793EDB}" type="slidenum">
              <a:rPr lang="en-AU" smtClean="0">
                <a:solidFill>
                  <a:prstClr val="black">
                    <a:tint val="75000"/>
                  </a:prstClr>
                </a:solidFill>
              </a:rPr>
              <a:pPr/>
              <a:t>‹#›</a:t>
            </a:fld>
            <a:endParaRPr lang="en-AU">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AEBB59-07C7-487E-99F0-6A64C69161EE}" type="datetimeFigureOut">
              <a:rPr lang="en-AU" smtClean="0">
                <a:solidFill>
                  <a:prstClr val="black">
                    <a:tint val="75000"/>
                  </a:prstClr>
                </a:solidFill>
              </a:rPr>
              <a:pPr/>
              <a:t>6/02/2025</a:t>
            </a:fld>
            <a:endParaRPr lang="en-AU">
              <a:solidFill>
                <a:prstClr val="black">
                  <a:tint val="75000"/>
                </a:prstClr>
              </a:solidFill>
            </a:endParaRPr>
          </a:p>
        </p:txBody>
      </p:sp>
      <p:sp>
        <p:nvSpPr>
          <p:cNvPr id="3" name="Footer Placeholder 2"/>
          <p:cNvSpPr>
            <a:spLocks noGrp="1"/>
          </p:cNvSpPr>
          <p:nvPr>
            <p:ph type="ftr" sz="quarter" idx="11"/>
          </p:nvPr>
        </p:nvSpPr>
        <p:spPr/>
        <p:txBody>
          <a:bodyPr/>
          <a:lstStyle/>
          <a:p>
            <a:endParaRPr lang="en-AU">
              <a:solidFill>
                <a:prstClr val="black">
                  <a:tint val="75000"/>
                </a:prstClr>
              </a:solidFill>
            </a:endParaRPr>
          </a:p>
        </p:txBody>
      </p:sp>
      <p:sp>
        <p:nvSpPr>
          <p:cNvPr id="4" name="Slide Number Placeholder 3"/>
          <p:cNvSpPr>
            <a:spLocks noGrp="1"/>
          </p:cNvSpPr>
          <p:nvPr>
            <p:ph type="sldNum" sz="quarter" idx="12"/>
          </p:nvPr>
        </p:nvSpPr>
        <p:spPr/>
        <p:txBody>
          <a:bodyPr/>
          <a:lstStyle/>
          <a:p>
            <a:fld id="{B8EE6BB1-FE83-44F4-BA80-AAE809793EDB}" type="slidenum">
              <a:rPr lang="en-AU" smtClean="0">
                <a:solidFill>
                  <a:prstClr val="black">
                    <a:tint val="75000"/>
                  </a:prstClr>
                </a:solidFill>
              </a:rPr>
              <a:pPr/>
              <a:t>‹#›</a:t>
            </a:fld>
            <a:endParaRPr lang="en-AU">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en-US"/>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AEBB59-07C7-487E-99F0-6A64C69161EE}" type="datetimeFigureOut">
              <a:rPr lang="en-AU" smtClean="0">
                <a:solidFill>
                  <a:prstClr val="black">
                    <a:tint val="75000"/>
                  </a:prstClr>
                </a:solidFill>
              </a:rPr>
              <a:pPr/>
              <a:t>6/02/2025</a:t>
            </a:fld>
            <a:endParaRPr lang="en-AU">
              <a:solidFill>
                <a:prstClr val="black">
                  <a:tint val="75000"/>
                </a:prstClr>
              </a:solidFill>
            </a:endParaRPr>
          </a:p>
        </p:txBody>
      </p:sp>
      <p:sp>
        <p:nvSpPr>
          <p:cNvPr id="6" name="Footer Placeholder 5"/>
          <p:cNvSpPr>
            <a:spLocks noGrp="1"/>
          </p:cNvSpPr>
          <p:nvPr>
            <p:ph type="ftr" sz="quarter" idx="11"/>
          </p:nvPr>
        </p:nvSpPr>
        <p:spPr/>
        <p:txBody>
          <a:bodyPr/>
          <a:lstStyle/>
          <a:p>
            <a:endParaRPr lang="en-AU">
              <a:solidFill>
                <a:prstClr val="black">
                  <a:tint val="75000"/>
                </a:prstClr>
              </a:solidFill>
            </a:endParaRPr>
          </a:p>
        </p:txBody>
      </p:sp>
      <p:sp>
        <p:nvSpPr>
          <p:cNvPr id="7" name="Slide Number Placeholder 6"/>
          <p:cNvSpPr>
            <a:spLocks noGrp="1"/>
          </p:cNvSpPr>
          <p:nvPr>
            <p:ph type="sldNum" sz="quarter" idx="12"/>
          </p:nvPr>
        </p:nvSpPr>
        <p:spPr/>
        <p:txBody>
          <a:bodyPr/>
          <a:lstStyle/>
          <a:p>
            <a:fld id="{B8EE6BB1-FE83-44F4-BA80-AAE809793EDB}" type="slidenum">
              <a:rPr lang="en-AU" smtClean="0">
                <a:solidFill>
                  <a:prstClr val="black">
                    <a:tint val="75000"/>
                  </a:prstClr>
                </a:solidFill>
              </a:rPr>
              <a:pPr/>
              <a:t>‹#›</a:t>
            </a:fld>
            <a:endParaRPr lang="en-AU">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n-US"/>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AEBB59-07C7-487E-99F0-6A64C69161EE}" type="datetimeFigureOut">
              <a:rPr lang="en-AU" smtClean="0">
                <a:solidFill>
                  <a:prstClr val="black">
                    <a:tint val="75000"/>
                  </a:prstClr>
                </a:solidFill>
              </a:rPr>
              <a:pPr/>
              <a:t>6/02/2025</a:t>
            </a:fld>
            <a:endParaRPr lang="en-AU">
              <a:solidFill>
                <a:prstClr val="black">
                  <a:tint val="75000"/>
                </a:prstClr>
              </a:solidFill>
            </a:endParaRPr>
          </a:p>
        </p:txBody>
      </p:sp>
      <p:sp>
        <p:nvSpPr>
          <p:cNvPr id="6" name="Footer Placeholder 5"/>
          <p:cNvSpPr>
            <a:spLocks noGrp="1"/>
          </p:cNvSpPr>
          <p:nvPr>
            <p:ph type="ftr" sz="quarter" idx="11"/>
          </p:nvPr>
        </p:nvSpPr>
        <p:spPr/>
        <p:txBody>
          <a:bodyPr/>
          <a:lstStyle/>
          <a:p>
            <a:endParaRPr lang="en-AU">
              <a:solidFill>
                <a:prstClr val="black">
                  <a:tint val="75000"/>
                </a:prstClr>
              </a:solidFill>
            </a:endParaRPr>
          </a:p>
        </p:txBody>
      </p:sp>
      <p:sp>
        <p:nvSpPr>
          <p:cNvPr id="7" name="Slide Number Placeholder 6"/>
          <p:cNvSpPr>
            <a:spLocks noGrp="1"/>
          </p:cNvSpPr>
          <p:nvPr>
            <p:ph type="sldNum" sz="quarter" idx="12"/>
          </p:nvPr>
        </p:nvSpPr>
        <p:spPr/>
        <p:txBody>
          <a:bodyPr/>
          <a:lstStyle/>
          <a:p>
            <a:fld id="{B8EE6BB1-FE83-44F4-BA80-AAE809793EDB}" type="slidenum">
              <a:rPr lang="en-AU" smtClean="0">
                <a:solidFill>
                  <a:prstClr val="black">
                    <a:tint val="75000"/>
                  </a:prstClr>
                </a:solidFill>
              </a:rPr>
              <a:pPr/>
              <a:t>‹#›</a:t>
            </a:fld>
            <a:endParaRPr lang="en-AU">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E1AEBB59-07C7-487E-99F0-6A64C69161EE}" type="datetimeFigureOut">
              <a:rPr lang="en-AU" smtClean="0">
                <a:solidFill>
                  <a:prstClr val="black">
                    <a:tint val="75000"/>
                  </a:prstClr>
                </a:solidFill>
              </a:rPr>
              <a:pPr/>
              <a:t>6/02/2025</a:t>
            </a:fld>
            <a:endParaRPr lang="en-AU">
              <a:solidFill>
                <a:prstClr val="black">
                  <a:tint val="75000"/>
                </a:prstClr>
              </a:solidFill>
            </a:endParaRPr>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B8EE6BB1-FE83-44F4-BA80-AAE809793EDB}" type="slidenum">
              <a:rPr lang="en-AU" smtClean="0">
                <a:solidFill>
                  <a:prstClr val="black">
                    <a:tint val="75000"/>
                  </a:prstClr>
                </a:solidFill>
              </a:rPr>
              <a:pPr/>
              <a:t>‹#›</a:t>
            </a:fld>
            <a:endParaRPr lang="en-AU">
              <a:solidFill>
                <a:prstClr val="black">
                  <a:tint val="75000"/>
                </a:prstClr>
              </a:solidFill>
            </a:endParaRPr>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en-AU">
              <a:solidFill>
                <a:prstClr val="black">
                  <a:tint val="75000"/>
                </a:prstClr>
              </a:solidFill>
            </a:endParaRPr>
          </a:p>
        </p:txBody>
      </p:sp>
    </p:spTree>
  </p:cSld>
  <p:clrMap bg1="dk1" tx1="lt1" bg2="dk2" tx2="lt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9.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hyperlink" Target="https://www.ncbi.nlm.nih.gov/pubmed/19926757" TargetMode="External"/><Relationship Id="rId2" Type="http://schemas.openxmlformats.org/officeDocument/2006/relationships/hyperlink" Target="https://doi.org/10.1148/rg.297095050" TargetMode="External"/><Relationship Id="rId1" Type="http://schemas.openxmlformats.org/officeDocument/2006/relationships/slideLayout" Target="../slideLayouts/slideLayout2.xml"/><Relationship Id="rId5" Type="http://schemas.openxmlformats.org/officeDocument/2006/relationships/hyperlink" Target="https://www.ncbi.nlm.nih.gov/pubmed/17569974" TargetMode="External"/><Relationship Id="rId4" Type="http://schemas.openxmlformats.org/officeDocument/2006/relationships/hyperlink" Target="https://doi.org/10.3174/ajnr.A051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62000" y="1371600"/>
            <a:ext cx="8153400" cy="2667000"/>
          </a:xfrm>
        </p:spPr>
        <p:txBody>
          <a:bodyPr>
            <a:normAutofit/>
          </a:bodyPr>
          <a:lstStyle/>
          <a:p>
            <a:r>
              <a:rPr lang="en-US" b="1"/>
              <a:t>Bisphosphonate-related osteonecrosis of the jaw </a:t>
            </a:r>
            <a:r>
              <a:rPr lang="en-US" b="1">
                <a:solidFill>
                  <a:srgbClr val="FFFF00"/>
                </a:solidFill>
              </a:rPr>
              <a:t>(MRONJ)</a:t>
            </a:r>
          </a:p>
        </p:txBody>
      </p:sp>
      <p:sp>
        <p:nvSpPr>
          <p:cNvPr id="5" name="Subtitle 4"/>
          <p:cNvSpPr>
            <a:spLocks noGrp="1"/>
          </p:cNvSpPr>
          <p:nvPr>
            <p:ph type="subTitle" idx="1"/>
          </p:nvPr>
        </p:nvSpPr>
        <p:spPr>
          <a:xfrm>
            <a:off x="838200" y="4572000"/>
            <a:ext cx="7391400" cy="1739162"/>
          </a:xfrm>
        </p:spPr>
        <p:txBody>
          <a:bodyPr>
            <a:normAutofit/>
          </a:bodyPr>
          <a:lstStyle/>
          <a:p>
            <a:r>
              <a:rPr lang="en-US" dirty="0"/>
              <a:t>	</a:t>
            </a:r>
          </a:p>
          <a:p>
            <a:r>
              <a:rPr lang="en-US" sz="2300" b="1" dirty="0">
                <a:solidFill>
                  <a:srgbClr val="00B050"/>
                </a:solidFill>
              </a:rPr>
              <a:t>Dr. </a:t>
            </a:r>
            <a:r>
              <a:rPr lang="en-US" sz="2300" b="1" dirty="0" err="1">
                <a:solidFill>
                  <a:srgbClr val="00B050"/>
                </a:solidFill>
              </a:rPr>
              <a:t>Safwat</a:t>
            </a:r>
            <a:r>
              <a:rPr lang="en-US" sz="2300" b="1" dirty="0">
                <a:solidFill>
                  <a:srgbClr val="00B050"/>
                </a:solidFill>
              </a:rPr>
              <a:t> </a:t>
            </a:r>
            <a:r>
              <a:rPr lang="en-US" sz="2300" b="1" err="1">
                <a:solidFill>
                  <a:srgbClr val="00B050"/>
                </a:solidFill>
              </a:rPr>
              <a:t>Almoghaz</a:t>
            </a:r>
            <a:r>
              <a:rPr lang="en-US" sz="2300" b="1">
                <a:solidFill>
                  <a:srgbClr val="00B050"/>
                </a:solidFill>
              </a:rPr>
              <a:t> MD</a:t>
            </a:r>
          </a:p>
          <a:p>
            <a:r>
              <a:rPr lang="en-US"/>
              <a:t> </a:t>
            </a:r>
            <a:r>
              <a:rPr lang="en-US">
                <a:solidFill>
                  <a:srgbClr val="FF0000"/>
                </a:solidFill>
              </a:rPr>
              <a:t>Adan radiology department </a:t>
            </a:r>
            <a:endParaRPr lang="en-US" dirty="0">
              <a:solidFill>
                <a:srgbClr val="FF0000"/>
              </a:solidFill>
            </a:endParaRPr>
          </a:p>
          <a:p>
            <a:r>
              <a:rPr lang="en-US" dirty="0"/>
              <a:t>			</a:t>
            </a:r>
          </a:p>
        </p:txBody>
      </p:sp>
    </p:spTree>
    <p:extLst>
      <p:ext uri="{BB962C8B-B14F-4D97-AF65-F5344CB8AC3E}">
        <p14:creationId xmlns:p14="http://schemas.microsoft.com/office/powerpoint/2010/main" val="2616293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077200" cy="762000"/>
          </a:xfrm>
        </p:spPr>
        <p:txBody>
          <a:bodyPr>
            <a:normAutofit fontScale="90000"/>
          </a:bodyPr>
          <a:lstStyle/>
          <a:p>
            <a:r>
              <a:rPr lang="en-US" b="1"/>
              <a:t>Case synopsis and Final Diagnosis</a:t>
            </a:r>
            <a:endParaRPr lang="en-US"/>
          </a:p>
        </p:txBody>
      </p:sp>
      <p:sp>
        <p:nvSpPr>
          <p:cNvPr id="3" name="Content Placeholder 2"/>
          <p:cNvSpPr>
            <a:spLocks noGrp="1"/>
          </p:cNvSpPr>
          <p:nvPr>
            <p:ph idx="1"/>
          </p:nvPr>
        </p:nvSpPr>
        <p:spPr>
          <a:xfrm>
            <a:off x="457200" y="1295400"/>
            <a:ext cx="8229600" cy="5334001"/>
          </a:xfrm>
        </p:spPr>
        <p:txBody>
          <a:bodyPr>
            <a:noAutofit/>
          </a:bodyPr>
          <a:lstStyle/>
          <a:p>
            <a:pPr marL="45720" indent="0">
              <a:buNone/>
            </a:pPr>
            <a:r>
              <a:rPr lang="en-US" sz="1200" b="1">
                <a:solidFill>
                  <a:srgbClr val="FF0000"/>
                </a:solidFill>
              </a:rPr>
              <a:t>Clincal  data: </a:t>
            </a:r>
            <a:r>
              <a:rPr lang="en-US" sz="1200"/>
              <a:t>A 60-year-old female with a history of metastatic breast cancer to the bone, currently on hormonal therapy and bisphosphonate treatment, presented with ppain and swelling of the mandible.</a:t>
            </a:r>
          </a:p>
          <a:p>
            <a:pPr marL="45720" indent="0">
              <a:buNone/>
            </a:pPr>
            <a:r>
              <a:rPr lang="en-US" sz="1200" b="1">
                <a:solidFill>
                  <a:srgbClr val="FF0000"/>
                </a:solidFill>
              </a:rPr>
              <a:t>Radiological Findings:</a:t>
            </a:r>
          </a:p>
          <a:p>
            <a:r>
              <a:rPr lang="en-US" sz="1200" b="1">
                <a:solidFill>
                  <a:srgbClr val="FFFF00"/>
                </a:solidFill>
              </a:rPr>
              <a:t>Initial CT Neck:</a:t>
            </a:r>
            <a:r>
              <a:rPr lang="en-US" sz="1200">
                <a:solidFill>
                  <a:srgbClr val="FFFF00"/>
                </a:solidFill>
              </a:rPr>
              <a:t> </a:t>
            </a:r>
            <a:r>
              <a:rPr lang="en-US" sz="1200"/>
              <a:t>No lesions identified in the mandibular region.</a:t>
            </a:r>
          </a:p>
          <a:p>
            <a:r>
              <a:rPr lang="en-US" sz="1200" b="1">
                <a:solidFill>
                  <a:srgbClr val="FFFF00"/>
                </a:solidFill>
              </a:rPr>
              <a:t>Follow-up CT Neck:</a:t>
            </a:r>
            <a:endParaRPr lang="en-US" sz="1200">
              <a:solidFill>
                <a:srgbClr val="FFFF00"/>
              </a:solidFill>
            </a:endParaRPr>
          </a:p>
          <a:p>
            <a:pPr lvl="1"/>
            <a:r>
              <a:rPr lang="en-US" sz="1200"/>
              <a:t>An osteolytic lesion observed in the right mandibular body with disruption of both inner and outer cortical plates.</a:t>
            </a:r>
          </a:p>
          <a:p>
            <a:pPr lvl="1"/>
            <a:r>
              <a:rPr lang="en-US" sz="1200"/>
              <a:t>Presence of sequestrum within the lesion.</a:t>
            </a:r>
          </a:p>
          <a:p>
            <a:pPr lvl="1"/>
            <a:r>
              <a:rPr lang="en-US" sz="1200"/>
              <a:t>Evidence of recent tooth extraction in the affected area, compared to the previous study.</a:t>
            </a:r>
          </a:p>
          <a:p>
            <a:pPr lvl="1"/>
            <a:r>
              <a:rPr lang="en-US" sz="1200"/>
              <a:t>Associated soft tissue component noted.</a:t>
            </a:r>
          </a:p>
          <a:p>
            <a:pPr lvl="1"/>
            <a:r>
              <a:rPr lang="en-US" sz="1200"/>
              <a:t>No additional suspicious lesions detected in the visualized osseous structures.</a:t>
            </a:r>
          </a:p>
          <a:p>
            <a:pPr marL="45720" indent="0">
              <a:buNone/>
            </a:pPr>
            <a:r>
              <a:rPr lang="en-US" sz="1200" b="1">
                <a:solidFill>
                  <a:srgbClr val="C00000"/>
                </a:solidFill>
              </a:rPr>
              <a:t>Impression:</a:t>
            </a:r>
            <a:endParaRPr lang="en-US" sz="1200">
              <a:solidFill>
                <a:srgbClr val="C00000"/>
              </a:solidFill>
            </a:endParaRPr>
          </a:p>
          <a:p>
            <a:r>
              <a:rPr lang="en-US" sz="1200"/>
              <a:t>Given the patient's history of bisphosphonate therapy and the radiological findings, MRONJ is the most likely diagnosis.</a:t>
            </a:r>
            <a:endParaRPr lang="en-US" sz="1200" b="1">
              <a:solidFill>
                <a:srgbClr val="FF0000"/>
              </a:solidFill>
            </a:endParaRPr>
          </a:p>
          <a:p>
            <a:pPr marL="45720" indent="0">
              <a:buNone/>
            </a:pPr>
            <a:r>
              <a:rPr lang="en-US" sz="1200" b="1">
                <a:solidFill>
                  <a:srgbClr val="FF0000"/>
                </a:solidFill>
              </a:rPr>
              <a:t>Differential Diagnosis:</a:t>
            </a:r>
          </a:p>
          <a:p>
            <a:r>
              <a:rPr lang="en-US" sz="1200"/>
              <a:t>Medication-related osteonecrosis of the jaw (MRONJ).(1)</a:t>
            </a:r>
          </a:p>
          <a:p>
            <a:r>
              <a:rPr lang="en-US" sz="1200"/>
              <a:t>Metastatic disease.</a:t>
            </a:r>
          </a:p>
          <a:p>
            <a:r>
              <a:rPr lang="en-US" sz="1200"/>
              <a:t>Osteomyelitis.</a:t>
            </a:r>
          </a:p>
          <a:p>
            <a:pPr marL="45720" indent="0">
              <a:buNone/>
            </a:pPr>
            <a:r>
              <a:rPr lang="en-US" sz="1200" b="1">
                <a:solidFill>
                  <a:srgbClr val="FF0000"/>
                </a:solidFill>
              </a:rPr>
              <a:t>Management and Treatment:</a:t>
            </a:r>
          </a:p>
          <a:p>
            <a:r>
              <a:rPr lang="en-US" sz="1200"/>
              <a:t>Management includes conservative measures such as antimicrobial mouth rinses, systemic antibiotics, and pain control. Surgical intervention may be considered in advanced cases or if conservative treatment fails. Preventive strategies, including dental assessments prior to initiating bisphosphonate therapy and avoiding invasive dental procedures during treatment, are crucial to reduce the risk of developing MRONJ. (2)</a:t>
            </a:r>
          </a:p>
          <a:p>
            <a:pPr marL="45720" indent="0">
              <a:buNone/>
            </a:pPr>
            <a:r>
              <a:rPr lang="en-US" sz="1200" b="1">
                <a:solidFill>
                  <a:srgbClr val="FF0000"/>
                </a:solidFill>
              </a:rPr>
              <a:t>Conclusion:</a:t>
            </a:r>
          </a:p>
          <a:p>
            <a:r>
              <a:rPr lang="en-US" sz="1200"/>
              <a:t>This case highlights the importance of monitoring for MRONJ in patients undergoing bisphosphonate therapy, especially following dental extractions. Early recognition and appropriate management are essential to prevent progression and improve patient outcomes.</a:t>
            </a:r>
          </a:p>
          <a:p>
            <a:endParaRPr lang="en-US" sz="1400"/>
          </a:p>
        </p:txBody>
      </p:sp>
    </p:spTree>
    <p:extLst>
      <p:ext uri="{BB962C8B-B14F-4D97-AF65-F5344CB8AC3E}">
        <p14:creationId xmlns:p14="http://schemas.microsoft.com/office/powerpoint/2010/main" val="504942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304800"/>
            <a:ext cx="3505200" cy="762000"/>
          </a:xfrm>
        </p:spPr>
        <p:txBody>
          <a:bodyPr>
            <a:normAutofit fontScale="90000"/>
          </a:bodyPr>
          <a:lstStyle/>
          <a:p>
            <a:r>
              <a:rPr lang="en-US" b="1"/>
              <a:t>CT Findings:</a:t>
            </a:r>
            <a:br>
              <a:rPr lang="en-US"/>
            </a:br>
            <a:endParaRPr lang="en-US"/>
          </a:p>
        </p:txBody>
      </p:sp>
      <p:sp>
        <p:nvSpPr>
          <p:cNvPr id="6" name="Text Placeholder 5"/>
          <p:cNvSpPr>
            <a:spLocks noGrp="1"/>
          </p:cNvSpPr>
          <p:nvPr>
            <p:ph type="body" sz="half" idx="2"/>
          </p:nvPr>
        </p:nvSpPr>
        <p:spPr>
          <a:xfrm>
            <a:off x="152400" y="685801"/>
            <a:ext cx="3886200" cy="6096000"/>
          </a:xfrm>
        </p:spPr>
        <p:txBody>
          <a:bodyPr>
            <a:normAutofit lnSpcReduction="10000"/>
          </a:bodyPr>
          <a:lstStyle/>
          <a:p>
            <a:endParaRPr lang="en-US"/>
          </a:p>
          <a:p>
            <a:r>
              <a:rPr lang="en-US" b="1">
                <a:solidFill>
                  <a:srgbClr val="FF0000"/>
                </a:solidFill>
              </a:rPr>
              <a:t>Initial CT Neck:</a:t>
            </a:r>
          </a:p>
          <a:p>
            <a:pPr marL="285750" indent="-285750">
              <a:buFont typeface="Arial" pitchFamily="34" charset="0"/>
              <a:buChar char="•"/>
            </a:pPr>
            <a:r>
              <a:rPr lang="en-US"/>
              <a:t>No lesions identified in the mandibular region.</a:t>
            </a:r>
          </a:p>
          <a:p>
            <a:endParaRPr lang="en-US" i="1"/>
          </a:p>
          <a:p>
            <a:r>
              <a:rPr lang="en-US" b="1">
                <a:solidFill>
                  <a:srgbClr val="FFC000"/>
                </a:solidFill>
              </a:rPr>
              <a:t>Follow-up CT Neck:</a:t>
            </a:r>
          </a:p>
          <a:p>
            <a:pPr marL="285750" indent="-285750">
              <a:buFont typeface="Arial" pitchFamily="34" charset="0"/>
              <a:buChar char="•"/>
            </a:pPr>
            <a:r>
              <a:rPr lang="en-US"/>
              <a:t>An </a:t>
            </a:r>
            <a:r>
              <a:rPr lang="en-US">
                <a:solidFill>
                  <a:srgbClr val="FF0000"/>
                </a:solidFill>
              </a:rPr>
              <a:t>osteolytic lesion </a:t>
            </a:r>
            <a:r>
              <a:rPr lang="en-US"/>
              <a:t>is observed in the right mandibular body, accompanied by disruption of both </a:t>
            </a:r>
            <a:r>
              <a:rPr lang="en-US">
                <a:solidFill>
                  <a:srgbClr val="00B050"/>
                </a:solidFill>
              </a:rPr>
              <a:t>inner</a:t>
            </a:r>
            <a:r>
              <a:rPr lang="en-US"/>
              <a:t> and outer cortical plates.</a:t>
            </a:r>
          </a:p>
          <a:p>
            <a:pPr marL="285750" indent="-285750">
              <a:buFont typeface="Arial" pitchFamily="34" charset="0"/>
              <a:buChar char="•"/>
            </a:pPr>
            <a:r>
              <a:rPr lang="en-US"/>
              <a:t>Presence of </a:t>
            </a:r>
            <a:r>
              <a:rPr lang="en-US">
                <a:solidFill>
                  <a:srgbClr val="00B0F0"/>
                </a:solidFill>
              </a:rPr>
              <a:t>sequestrum</a:t>
            </a:r>
            <a:r>
              <a:rPr lang="en-US"/>
              <a:t> within the lesion.</a:t>
            </a:r>
          </a:p>
          <a:p>
            <a:pPr marL="285750" indent="-285750">
              <a:buFont typeface="Arial" pitchFamily="34" charset="0"/>
              <a:buChar char="•"/>
            </a:pPr>
            <a:r>
              <a:rPr lang="en-US"/>
              <a:t>Evidence of recent tooth extraction in the affected area, as compared to the previous study.</a:t>
            </a:r>
          </a:p>
          <a:p>
            <a:pPr marL="285750" indent="-285750">
              <a:buFont typeface="Arial" pitchFamily="34" charset="0"/>
              <a:buChar char="•"/>
            </a:pPr>
            <a:r>
              <a:rPr lang="en-US"/>
              <a:t>Associated soft tissue component is noted.</a:t>
            </a:r>
          </a:p>
          <a:p>
            <a:pPr marL="285750" indent="-285750">
              <a:buFont typeface="Arial" pitchFamily="34" charset="0"/>
              <a:buChar char="•"/>
            </a:pPr>
            <a:r>
              <a:rPr lang="en-US"/>
              <a:t>No additional suspicious lesions detected in the visualized osseous structures. </a:t>
            </a:r>
          </a:p>
          <a:p>
            <a:r>
              <a:rPr lang="en-US" b="1">
                <a:solidFill>
                  <a:srgbClr val="C00000"/>
                </a:solidFill>
              </a:rPr>
              <a:t>Impression:</a:t>
            </a:r>
            <a:endParaRPr lang="en-US">
              <a:solidFill>
                <a:srgbClr val="C00000"/>
              </a:solidFill>
            </a:endParaRPr>
          </a:p>
          <a:p>
            <a:pPr marL="285750" indent="-285750">
              <a:buFont typeface="Arial" pitchFamily="34" charset="0"/>
              <a:buChar char="•"/>
            </a:pPr>
            <a:r>
              <a:rPr lang="en-US"/>
              <a:t>The imaging features are suggestive of osteonecrosis of the jaw (ONJ), characterized by osteolysis, cortical disruption, sequestrum formation, and soft tissue involvement.(3)</a:t>
            </a:r>
          </a:p>
          <a:p>
            <a:pPr marL="285750" indent="-285750">
              <a:buFont typeface="Arial" pitchFamily="34" charset="0"/>
              <a:buChar char="•"/>
            </a:pPr>
            <a:r>
              <a:rPr lang="en-US">
                <a:solidFill>
                  <a:srgbClr val="00B0F0"/>
                </a:solidFill>
              </a:rPr>
              <a:t>This case has been published on the Radiopaedia website. https://radiopaedia.org/cases/bisphosphonate-related-osteonecrosis-of-the-jaw-2</a:t>
            </a:r>
            <a:endParaRPr lang="en-US"/>
          </a:p>
        </p:txBody>
      </p:sp>
      <p:pic>
        <p:nvPicPr>
          <p:cNvPr id="1026" name="Picture 2" descr="https://prod-images-static.radiopaedia.org/images/31084023/783e709734fb8fd35a767337c6f236_big_gallery.jpeg"/>
          <p:cNvPicPr>
            <a:picLocks noGrp="1" noChangeAspect="1" noChangeArrowheads="1"/>
          </p:cNvPicPr>
          <p:nvPr>
            <p:ph type="pic" idx="1"/>
          </p:nvPr>
        </p:nvPicPr>
        <p:blipFill>
          <a:blip r:embed="rId2" cstate="print">
            <a:extLst>
              <a:ext uri="{28A0092B-C50C-407E-A947-70E740481C1C}">
                <a14:useLocalDpi xmlns:a14="http://schemas.microsoft.com/office/drawing/2010/main" val="0"/>
              </a:ext>
            </a:extLst>
          </a:blip>
          <a:srcRect t="8491" b="8491"/>
          <a:stretch>
            <a:fillRect/>
          </a:stretch>
        </p:blipFill>
        <p:spPr bwMode="auto">
          <a:xfrm>
            <a:off x="4066803" y="2971800"/>
            <a:ext cx="2478232" cy="20574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prod-images-static.radiopaedia.org/images/31084020/31d7ba7cf06e04acf205d622a80365_big_gallery.jpe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000" y="2895600"/>
            <a:ext cx="2209800" cy="22098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78186" y="4933270"/>
            <a:ext cx="1919287" cy="1919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349093" y="632736"/>
            <a:ext cx="2198914" cy="21989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233871" y="616407"/>
            <a:ext cx="2234293" cy="22342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Rectangle 11"/>
          <p:cNvSpPr/>
          <p:nvPr/>
        </p:nvSpPr>
        <p:spPr>
          <a:xfrm>
            <a:off x="4757057" y="2419350"/>
            <a:ext cx="3184071" cy="369332"/>
          </a:xfrm>
          <a:prstGeom prst="rect">
            <a:avLst/>
          </a:prstGeom>
        </p:spPr>
        <p:txBody>
          <a:bodyPr wrap="square">
            <a:spAutoFit/>
          </a:bodyPr>
          <a:lstStyle/>
          <a:p>
            <a:r>
              <a:rPr lang="en-GB"/>
              <a:t>Axial neck CT bone widow </a:t>
            </a:r>
            <a:endParaRPr lang="en-US"/>
          </a:p>
        </p:txBody>
      </p:sp>
      <p:sp>
        <p:nvSpPr>
          <p:cNvPr id="2" name="Rectangle 1"/>
          <p:cNvSpPr/>
          <p:nvPr/>
        </p:nvSpPr>
        <p:spPr>
          <a:xfrm>
            <a:off x="5497894" y="652177"/>
            <a:ext cx="1851789" cy="369332"/>
          </a:xfrm>
          <a:prstGeom prst="rect">
            <a:avLst/>
          </a:prstGeom>
        </p:spPr>
        <p:txBody>
          <a:bodyPr wrap="none">
            <a:spAutoFit/>
          </a:bodyPr>
          <a:lstStyle/>
          <a:p>
            <a:r>
              <a:rPr lang="en-US" b="1">
                <a:solidFill>
                  <a:srgbClr val="FF0000"/>
                </a:solidFill>
              </a:rPr>
              <a:t>Initial CT Neck:</a:t>
            </a:r>
          </a:p>
        </p:txBody>
      </p:sp>
      <p:sp>
        <p:nvSpPr>
          <p:cNvPr id="3" name="Rectangle 2"/>
          <p:cNvSpPr/>
          <p:nvPr/>
        </p:nvSpPr>
        <p:spPr>
          <a:xfrm>
            <a:off x="5242798" y="2971800"/>
            <a:ext cx="2339102" cy="369332"/>
          </a:xfrm>
          <a:prstGeom prst="rect">
            <a:avLst/>
          </a:prstGeom>
        </p:spPr>
        <p:txBody>
          <a:bodyPr wrap="none">
            <a:spAutoFit/>
          </a:bodyPr>
          <a:lstStyle/>
          <a:p>
            <a:r>
              <a:rPr lang="en-US" b="1">
                <a:solidFill>
                  <a:srgbClr val="FFC000"/>
                </a:solidFill>
              </a:rPr>
              <a:t>Follow-up CT Neck:</a:t>
            </a:r>
          </a:p>
        </p:txBody>
      </p:sp>
      <p:sp>
        <p:nvSpPr>
          <p:cNvPr id="16" name="Rectangle 15"/>
          <p:cNvSpPr/>
          <p:nvPr/>
        </p:nvSpPr>
        <p:spPr>
          <a:xfrm>
            <a:off x="4953000" y="4752005"/>
            <a:ext cx="3184071" cy="369332"/>
          </a:xfrm>
          <a:prstGeom prst="rect">
            <a:avLst/>
          </a:prstGeom>
        </p:spPr>
        <p:txBody>
          <a:bodyPr wrap="square">
            <a:spAutoFit/>
          </a:bodyPr>
          <a:lstStyle/>
          <a:p>
            <a:r>
              <a:rPr lang="en-GB"/>
              <a:t>Axial neck CT bone widow </a:t>
            </a:r>
            <a:endParaRPr lang="en-US"/>
          </a:p>
        </p:txBody>
      </p:sp>
      <p:sp>
        <p:nvSpPr>
          <p:cNvPr id="7" name="Down Arrow 6"/>
          <p:cNvSpPr/>
          <p:nvPr/>
        </p:nvSpPr>
        <p:spPr>
          <a:xfrm>
            <a:off x="7190050" y="3215946"/>
            <a:ext cx="194116" cy="304800"/>
          </a:xfrm>
          <a:prstGeom prst="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own Arrow 17"/>
          <p:cNvSpPr/>
          <p:nvPr/>
        </p:nvSpPr>
        <p:spPr>
          <a:xfrm>
            <a:off x="5649686" y="5137665"/>
            <a:ext cx="194116" cy="30480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Down Arrow 18"/>
          <p:cNvSpPr/>
          <p:nvPr/>
        </p:nvSpPr>
        <p:spPr>
          <a:xfrm rot="5891937">
            <a:off x="5242158" y="3362376"/>
            <a:ext cx="145191" cy="390981"/>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60743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References:</a:t>
            </a:r>
            <a:endParaRPr lang="en-US" dirty="0"/>
          </a:p>
        </p:txBody>
      </p:sp>
      <p:sp>
        <p:nvSpPr>
          <p:cNvPr id="6" name="Content Placeholder 5"/>
          <p:cNvSpPr>
            <a:spLocks noGrp="1"/>
          </p:cNvSpPr>
          <p:nvPr>
            <p:ph idx="1"/>
          </p:nvPr>
        </p:nvSpPr>
        <p:spPr/>
        <p:txBody>
          <a:bodyPr>
            <a:normAutofit fontScale="92500" lnSpcReduction="20000"/>
          </a:bodyPr>
          <a:lstStyle/>
          <a:p>
            <a:r>
              <a:rPr lang="en-US"/>
              <a:t>1. Morag Y, Morag-Hezroni M, Jamadar DA, Ward BB, Jacobson JA, Zwetchkenbaum SR, Helman J. Bisphosphonate-related osteonecrosis of the jaw: a pictorial review. Radiographics : a review publication of the Radiological Society of North America, Inc. 29 (7): 1971-84. </a:t>
            </a:r>
            <a:r>
              <a:rPr lang="en-US">
                <a:hlinkClick r:id="rId2"/>
              </a:rPr>
              <a:t>doi:10.1148/rg.297095050</a:t>
            </a:r>
            <a:r>
              <a:rPr lang="en-US"/>
              <a:t> - </a:t>
            </a:r>
            <a:r>
              <a:rPr lang="en-US">
                <a:hlinkClick r:id="rId3"/>
              </a:rPr>
              <a:t>Pubmed</a:t>
            </a:r>
            <a:endParaRPr lang="en-US"/>
          </a:p>
          <a:p>
            <a:r>
              <a:rPr lang="en-US"/>
              <a:t>2. Bisphosphonate-related osteonecrosis of the jaw: the Florence experience. A Borgioli, M Duvina, L Brancato, C Viviani, ML Brandi, and P Tonelli. Clin Cases Miner Bone Metab. 2007 Jan–Apr; 4(1): 48–52.</a:t>
            </a:r>
          </a:p>
          <a:p>
            <a:r>
              <a:rPr lang="en-US"/>
              <a:t>3. P.M. Phal, R.W.T. Myall, L.A. Assael, J.L. Weissman. Imaging Findings of Bisphosphonate-Associated Osteonecrosis of the Jaws. American Journal of Neuroradiology. 28 (6): 1139. </a:t>
            </a:r>
            <a:r>
              <a:rPr lang="en-US">
                <a:hlinkClick r:id="rId4"/>
              </a:rPr>
              <a:t>doi:10.3174/ajnr.A0518</a:t>
            </a:r>
            <a:r>
              <a:rPr lang="en-US"/>
              <a:t> - </a:t>
            </a:r>
            <a:r>
              <a:rPr lang="en-US">
                <a:hlinkClick r:id="rId5"/>
              </a:rPr>
              <a:t>Pubmed</a:t>
            </a:r>
            <a:endParaRPr lang="en-US"/>
          </a:p>
          <a:p>
            <a:endParaRPr lang="en-US" dirty="0"/>
          </a:p>
        </p:txBody>
      </p:sp>
    </p:spTree>
    <p:extLst>
      <p:ext uri="{BB962C8B-B14F-4D97-AF65-F5344CB8AC3E}">
        <p14:creationId xmlns:p14="http://schemas.microsoft.com/office/powerpoint/2010/main" val="10231350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emplate>
  <TotalTime>242</TotalTime>
  <Words>476</Words>
  <Application>Microsoft Office PowerPoint</Application>
  <PresentationFormat>On-screen Show (4:3)</PresentationFormat>
  <Paragraphs>47</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Wingdings</vt:lpstr>
      <vt:lpstr>Perspective</vt:lpstr>
      <vt:lpstr>Bisphosphonate-related osteonecrosis of the jaw (MRONJ)</vt:lpstr>
      <vt:lpstr>Case synopsis and Final Diagnosis</vt:lpstr>
      <vt:lpstr>CT Findings: </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Parapharyngeal pleomorphic adenoma(minor salivary glands )</dc:title>
  <dc:creator>Safwat</dc:creator>
  <cp:lastModifiedBy>Abbas Kanjeta</cp:lastModifiedBy>
  <cp:revision>30</cp:revision>
  <dcterms:created xsi:type="dcterms:W3CDTF">2006-08-16T00:00:00Z</dcterms:created>
  <dcterms:modified xsi:type="dcterms:W3CDTF">2025-02-06T07:12:28Z</dcterms:modified>
</cp:coreProperties>
</file>