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7EDC4D-E130-465C-921C-F271021DA310}" v="8" dt="2024-12-18T16:58:09.5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59A6B8-3E89-4FF1-97EA-4FB74AC6663A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517AF-9D26-4157-B1CA-AF5E01812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18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517AF-9D26-4157-B1CA-AF5E018129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56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365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08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379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245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6460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146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0994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66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51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39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490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21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55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550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91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88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B5534-B2EA-4060-B4EE-E4557F337CC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5CE4D1F-B310-4C56-9285-4F112C66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659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2794E-3B6B-21FF-E638-0CE068057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51" y="0"/>
            <a:ext cx="10058400" cy="3566160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Isolated otosclerosis of the incus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39B3FD-93C9-588A-37CE-FDBE86015F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1551" y="4211322"/>
            <a:ext cx="8915399" cy="1126283"/>
          </a:xfrm>
        </p:spPr>
        <p:txBody>
          <a:bodyPr>
            <a:noAutofit/>
          </a:bodyPr>
          <a:lstStyle/>
          <a:p>
            <a:pPr algn="ctr"/>
            <a:r>
              <a:rPr lang="en-US" sz="2000" b="1" i="1" dirty="0" err="1"/>
              <a:t>Dr.Zeyad</a:t>
            </a:r>
            <a:r>
              <a:rPr lang="en-US" sz="2000" b="1" i="1" dirty="0"/>
              <a:t> </a:t>
            </a:r>
            <a:r>
              <a:rPr lang="en-US" sz="2000" b="1" i="1" dirty="0" err="1"/>
              <a:t>Fadhl</a:t>
            </a:r>
            <a:r>
              <a:rPr lang="en-US" sz="2000" b="1" i="1" dirty="0"/>
              <a:t> </a:t>
            </a:r>
            <a:r>
              <a:rPr lang="en-US" sz="2000" b="1" i="1" dirty="0" err="1"/>
              <a:t>Shaif</a:t>
            </a:r>
            <a:r>
              <a:rPr lang="en-US" sz="2000" b="1" i="1" dirty="0"/>
              <a:t> </a:t>
            </a:r>
            <a:r>
              <a:rPr lang="en-US" sz="2000" b="1" i="1" dirty="0" err="1"/>
              <a:t>Moqbel</a:t>
            </a:r>
            <a:endParaRPr lang="en-US" sz="2000" b="1" i="1" dirty="0"/>
          </a:p>
          <a:p>
            <a:pPr algn="ctr"/>
            <a:r>
              <a:rPr lang="en-US" sz="2000" b="1" i="1" dirty="0"/>
              <a:t>Radiology specialist , MD.</a:t>
            </a:r>
          </a:p>
          <a:p>
            <a:pPr algn="ctr"/>
            <a:r>
              <a:rPr lang="en-US" sz="2000" b="1" i="1" dirty="0"/>
              <a:t>Jahra Hospital, Kuwait</a:t>
            </a:r>
          </a:p>
        </p:txBody>
      </p:sp>
    </p:spTree>
    <p:extLst>
      <p:ext uri="{BB962C8B-B14F-4D97-AF65-F5344CB8AC3E}">
        <p14:creationId xmlns:p14="http://schemas.microsoft.com/office/powerpoint/2010/main" val="1284797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B576A-4877-1765-B373-5DD4EDEE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690" y="126999"/>
            <a:ext cx="10772775" cy="1658198"/>
          </a:xfrm>
        </p:spPr>
        <p:txBody>
          <a:bodyPr/>
          <a:lstStyle/>
          <a:p>
            <a:r>
              <a:rPr lang="en-US" dirty="0"/>
              <a:t>Case synopsis</a:t>
            </a:r>
            <a:br>
              <a:rPr lang="en-US" sz="48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1AEB2-17A9-F2E6-3AEB-BE04C1CFD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4535" y="956098"/>
            <a:ext cx="11057464" cy="4583991"/>
          </a:xfrm>
        </p:spPr>
        <p:txBody>
          <a:bodyPr>
            <a:noAutofit/>
          </a:bodyPr>
          <a:lstStyle/>
          <a:p>
            <a:r>
              <a:rPr lang="en-GB" sz="1600" dirty="0"/>
              <a:t>Otosclerosis is a primary disease of the bony labyrinth and stapes, typically leading to progressive conductive and sensorineural hearing impairment. </a:t>
            </a:r>
            <a:r>
              <a:rPr lang="en-GB" sz="1600" dirty="0" err="1"/>
              <a:t>Otosclerotic</a:t>
            </a:r>
            <a:r>
              <a:rPr lang="en-GB" sz="1600" dirty="0"/>
              <a:t> involvement of the ossicles beyond the stapes footplate is exceedingly rare.</a:t>
            </a:r>
          </a:p>
          <a:p>
            <a:r>
              <a:rPr lang="en-GB" sz="1600" dirty="0"/>
              <a:t>We present  a case of a 50 year-old woman with progressive right-sided conductive hearing loss. </a:t>
            </a:r>
          </a:p>
          <a:p>
            <a:r>
              <a:rPr lang="en-GB" sz="1600" dirty="0"/>
              <a:t>The patient reported a gradual decline in hearing over several years without associated tinnitus or vertigo. Otoscopic examination was unremarkable, with a normal-appearing tympanic membrane. Audiometry confirmed conductive hearing loss.</a:t>
            </a:r>
          </a:p>
          <a:p>
            <a:r>
              <a:rPr lang="en-GB" sz="1600" dirty="0"/>
              <a:t>Imaging Features:		</a:t>
            </a:r>
          </a:p>
          <a:p>
            <a:pPr marL="578358" lvl="1" indent="-285750"/>
            <a:r>
              <a:rPr lang="en-GB" dirty="0"/>
              <a:t>CT Temporal Bone: Revealed focal </a:t>
            </a:r>
            <a:r>
              <a:rPr lang="en-GB" dirty="0" err="1"/>
              <a:t>lucency</a:t>
            </a:r>
            <a:r>
              <a:rPr lang="en-GB" dirty="0"/>
              <a:t> involving the body and short crus of the incus, suggestive of </a:t>
            </a:r>
            <a:r>
              <a:rPr lang="en-GB" dirty="0" err="1"/>
              <a:t>otospongiotic</a:t>
            </a:r>
            <a:r>
              <a:rPr lang="en-GB" dirty="0"/>
              <a:t> focus. There was no evidence of soft tissue opacification in the middle ear, nor erosive changes in the ossicular chain. The stapes footplate and malleus were normal.	</a:t>
            </a:r>
          </a:p>
          <a:p>
            <a:pPr marL="578358" lvl="1" indent="-285750"/>
            <a:r>
              <a:rPr lang="en-GB" dirty="0"/>
              <a:t>MRI Temporal Bone: Showed no significant abnormalities.</a:t>
            </a:r>
          </a:p>
          <a:p>
            <a:pPr marL="178308" indent="-285750"/>
            <a:r>
              <a:rPr lang="en-GB" dirty="0"/>
              <a:t>Treatment Plan :Surgical management was recommended, surgical excision of the affected incus with ossicular chain reconstruction and prosthesis replacement. However, the patient declined surgical intervention.</a:t>
            </a:r>
          </a:p>
          <a:p>
            <a:pPr marL="178308" indent="-285750"/>
            <a:r>
              <a:rPr lang="en-GB" sz="1600" b="1" dirty="0"/>
              <a:t>Final Diagnosis</a:t>
            </a:r>
            <a:r>
              <a:rPr lang="en-GB" sz="1600" dirty="0"/>
              <a:t>: Isolated Otosclerosis of the  Incus.</a:t>
            </a:r>
          </a:p>
          <a:p>
            <a:pPr marL="178308" indent="-285750"/>
            <a:r>
              <a:rPr lang="en-GB" sz="1600" b="1" dirty="0"/>
              <a:t>Conclusion :  </a:t>
            </a:r>
            <a:r>
              <a:rPr lang="en-GB" sz="1600" dirty="0"/>
              <a:t>This case illustrates a rare form of otosclerosis localized to the incus, </a:t>
            </a:r>
            <a:r>
              <a:rPr lang="en-US" sz="1600" dirty="0"/>
              <a:t>emphasizing the role of imaging in diagnosis.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55569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skull&#10;&#10;Description automatically generated">
            <a:extLst>
              <a:ext uri="{FF2B5EF4-FFF2-40B4-BE49-F238E27FC236}">
                <a16:creationId xmlns:a16="http://schemas.microsoft.com/office/drawing/2014/main" id="{71AF9D91-80FC-3552-88FC-123C928EA6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96" t="39285" r="27109" b="31176"/>
          <a:stretch/>
        </p:blipFill>
        <p:spPr>
          <a:xfrm>
            <a:off x="4086766" y="1700789"/>
            <a:ext cx="4667767" cy="2144110"/>
          </a:xfrm>
          <a:prstGeom prst="rect">
            <a:avLst/>
          </a:prstGeom>
        </p:spPr>
      </p:pic>
      <p:pic>
        <p:nvPicPr>
          <p:cNvPr id="7" name="Picture 6" descr="A close-up of an x-ray&#10;&#10;Description automatically generated">
            <a:extLst>
              <a:ext uri="{FF2B5EF4-FFF2-40B4-BE49-F238E27FC236}">
                <a16:creationId xmlns:a16="http://schemas.microsoft.com/office/drawing/2014/main" id="{26E710C4-ABA0-4332-F78B-5DE8EC1C53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0" t="9187" r="8292" b="13906"/>
          <a:stretch/>
        </p:blipFill>
        <p:spPr>
          <a:xfrm>
            <a:off x="4086766" y="3379518"/>
            <a:ext cx="4667767" cy="2360692"/>
          </a:xfrm>
          <a:prstGeom prst="rect">
            <a:avLst/>
          </a:prstGeom>
        </p:spPr>
      </p:pic>
      <p:pic>
        <p:nvPicPr>
          <p:cNvPr id="3" name="Picture 2" descr="A close-up of a brain&#10;&#10;Description automatically generated">
            <a:extLst>
              <a:ext uri="{FF2B5EF4-FFF2-40B4-BE49-F238E27FC236}">
                <a16:creationId xmlns:a16="http://schemas.microsoft.com/office/drawing/2014/main" id="{A8FE4E48-290F-0F8B-BB86-39AF523DA9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11" t="15890" r="28280" b="36563"/>
          <a:stretch/>
        </p:blipFill>
        <p:spPr>
          <a:xfrm>
            <a:off x="82325" y="1658688"/>
            <a:ext cx="4004441" cy="3270954"/>
          </a:xfrm>
          <a:prstGeom prst="rect">
            <a:avLst/>
          </a:prstGeom>
        </p:spPr>
      </p:pic>
      <p:pic>
        <p:nvPicPr>
          <p:cNvPr id="4" name="Picture 3" descr="A close-up of a mri scan of a human skull&#10;&#10;Description automatically generated">
            <a:extLst>
              <a:ext uri="{FF2B5EF4-FFF2-40B4-BE49-F238E27FC236}">
                <a16:creationId xmlns:a16="http://schemas.microsoft.com/office/drawing/2014/main" id="{C4B7AEE3-6D89-4B26-8961-AC50936401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71" t="26793" r="38627" b="38303"/>
          <a:stretch/>
        </p:blipFill>
        <p:spPr>
          <a:xfrm>
            <a:off x="8754533" y="1700789"/>
            <a:ext cx="3437467" cy="2825423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9A0EF6E-A412-A5E9-47D2-BB51F6297E11}"/>
              </a:ext>
            </a:extLst>
          </p:cNvPr>
          <p:cNvCxnSpPr/>
          <p:nvPr/>
        </p:nvCxnSpPr>
        <p:spPr>
          <a:xfrm>
            <a:off x="1686389" y="3142650"/>
            <a:ext cx="393404" cy="239233"/>
          </a:xfrm>
          <a:prstGeom prst="straightConnector1">
            <a:avLst/>
          </a:prstGeom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7E0A10A-E92B-40AB-3EC8-E3D638D60A6E}"/>
              </a:ext>
            </a:extLst>
          </p:cNvPr>
          <p:cNvSpPr txBox="1"/>
          <p:nvPr/>
        </p:nvSpPr>
        <p:spPr>
          <a:xfrm>
            <a:off x="1262332" y="4967878"/>
            <a:ext cx="28244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Axial CT Right temporal bone: Decreased bone density of the incus of the right ear</a:t>
            </a:r>
            <a:r>
              <a:rPr lang="en-US" dirty="0"/>
              <a:t> (arrow)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E1608E-D6E4-E920-8946-242C8BCBFFC6}"/>
              </a:ext>
            </a:extLst>
          </p:cNvPr>
          <p:cNvSpPr txBox="1"/>
          <p:nvPr/>
        </p:nvSpPr>
        <p:spPr>
          <a:xfrm>
            <a:off x="9160765" y="4606476"/>
            <a:ext cx="27696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Axial CT Left temporal bone</a:t>
            </a:r>
          </a:p>
          <a:p>
            <a:r>
              <a:rPr lang="en-GB" dirty="0"/>
              <a:t>Normal density of the incus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FE67DF-A0A0-DA33-27B9-32101C2F97BE}"/>
              </a:ext>
            </a:extLst>
          </p:cNvPr>
          <p:cNvSpPr txBox="1"/>
          <p:nvPr/>
        </p:nvSpPr>
        <p:spPr>
          <a:xfrm>
            <a:off x="3780327" y="5934670"/>
            <a:ext cx="56562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Axial and coronal  CT cuts through the temporal bone ( arrow) revealed reduced bone density of the right incus as compared to the left side.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7A826D-568F-0F84-0C0B-35608DBBA006}"/>
              </a:ext>
            </a:extLst>
          </p:cNvPr>
          <p:cNvSpPr txBox="1"/>
          <p:nvPr/>
        </p:nvSpPr>
        <p:spPr>
          <a:xfrm>
            <a:off x="1688713" y="86759"/>
            <a:ext cx="39934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CT FINDINGS:-</a:t>
            </a:r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8AA1ECF-9B13-8C38-8D4C-B6F911C0C5B8}"/>
              </a:ext>
            </a:extLst>
          </p:cNvPr>
          <p:cNvCxnSpPr/>
          <p:nvPr/>
        </p:nvCxnSpPr>
        <p:spPr>
          <a:xfrm>
            <a:off x="4436846" y="2227671"/>
            <a:ext cx="393404" cy="239233"/>
          </a:xfrm>
          <a:prstGeom prst="straightConnector1">
            <a:avLst/>
          </a:prstGeom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0544C20-3EB7-7C64-A243-270C01DAA37F}"/>
              </a:ext>
            </a:extLst>
          </p:cNvPr>
          <p:cNvCxnSpPr/>
          <p:nvPr/>
        </p:nvCxnSpPr>
        <p:spPr>
          <a:xfrm>
            <a:off x="4522026" y="4367243"/>
            <a:ext cx="393404" cy="239233"/>
          </a:xfrm>
          <a:prstGeom prst="straightConnector1">
            <a:avLst/>
          </a:prstGeom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5579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07B24-B7F1-0AB1-D397-4142A7000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Companion cases from the literature </a:t>
            </a:r>
          </a:p>
        </p:txBody>
      </p:sp>
      <p:pic>
        <p:nvPicPr>
          <p:cNvPr id="4" name="Picture 3" descr="A close-up of a bird&#10;&#10;Description automatically generated">
            <a:extLst>
              <a:ext uri="{FF2B5EF4-FFF2-40B4-BE49-F238E27FC236}">
                <a16:creationId xmlns:a16="http://schemas.microsoft.com/office/drawing/2014/main" id="{DC20775E-41D8-878A-0206-0F170FA951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004" y="1905000"/>
            <a:ext cx="5209510" cy="2267669"/>
          </a:xfrm>
          <a:prstGeom prst="rect">
            <a:avLst/>
          </a:prstGeom>
        </p:spPr>
      </p:pic>
      <p:pic>
        <p:nvPicPr>
          <p:cNvPr id="12" name="Picture 11" descr="A close-up of a black and white photo&#10;&#10;Description automatically generated">
            <a:extLst>
              <a:ext uri="{FF2B5EF4-FFF2-40B4-BE49-F238E27FC236}">
                <a16:creationId xmlns:a16="http://schemas.microsoft.com/office/drawing/2014/main" id="{8F86A0EC-4D0D-E792-CA5A-FAFF622EB1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9749" y="2009209"/>
            <a:ext cx="3779448" cy="226766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B27A47E-6837-69A4-4990-058D10413F91}"/>
              </a:ext>
            </a:extLst>
          </p:cNvPr>
          <p:cNvSpPr txBox="1"/>
          <p:nvPr/>
        </p:nvSpPr>
        <p:spPr>
          <a:xfrm>
            <a:off x="7634514" y="5910723"/>
            <a:ext cx="50780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i="1" dirty="0"/>
              <a:t>Source: Escada PA, </a:t>
            </a:r>
            <a:r>
              <a:rPr lang="en-US" sz="1200" i="1" dirty="0" err="1"/>
              <a:t>Capucho</a:t>
            </a:r>
            <a:r>
              <a:rPr lang="en-US" sz="1200" i="1" dirty="0"/>
              <a:t> C, </a:t>
            </a:r>
            <a:r>
              <a:rPr lang="en-US" sz="1200" i="1" dirty="0" err="1"/>
              <a:t>Chorão</a:t>
            </a:r>
            <a:r>
              <a:rPr lang="en-US" sz="1200" i="1" dirty="0"/>
              <a:t> M, da Silva JF. Otosclerosis of the incus. </a:t>
            </a:r>
            <a:r>
              <a:rPr lang="en-US" sz="1200" i="1" dirty="0" err="1"/>
              <a:t>Otol</a:t>
            </a:r>
            <a:r>
              <a:rPr lang="en-US" sz="1200" i="1" dirty="0"/>
              <a:t> </a:t>
            </a:r>
            <a:r>
              <a:rPr lang="en-US" sz="1200" i="1" dirty="0" err="1"/>
              <a:t>Neurotol</a:t>
            </a:r>
            <a:r>
              <a:rPr lang="en-US" sz="1200" i="1" dirty="0"/>
              <a:t>. 2007;28(3):301-303. doi:10.1097/01.mao.0000265186.37592.78</a:t>
            </a:r>
            <a:r>
              <a:rPr lang="en-US" sz="1200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B5F864-9745-8521-E23A-FD05665EB5F9}"/>
              </a:ext>
            </a:extLst>
          </p:cNvPr>
          <p:cNvSpPr txBox="1"/>
          <p:nvPr/>
        </p:nvSpPr>
        <p:spPr>
          <a:xfrm>
            <a:off x="7634514" y="4381088"/>
            <a:ext cx="455748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/>
              <a:t>61-year-old woman with a progressive hearing loss on her left ear and a CT of the temporal bone revealing an expansible lucent lesion of the incus.</a:t>
            </a:r>
            <a:endParaRPr lang="en-US" sz="16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920466-E37D-F051-A210-F383B1E318B6}"/>
              </a:ext>
            </a:extLst>
          </p:cNvPr>
          <p:cNvSpPr txBox="1"/>
          <p:nvPr/>
        </p:nvSpPr>
        <p:spPr>
          <a:xfrm>
            <a:off x="1446579" y="5910724"/>
            <a:ext cx="47784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i="1" dirty="0"/>
              <a:t>Source: Kim KW, Jun HS, Im GJ, et al. </a:t>
            </a:r>
            <a:r>
              <a:rPr lang="fr-FR" sz="1200" i="1" dirty="0" err="1"/>
              <a:t>Isolated</a:t>
            </a:r>
            <a:r>
              <a:rPr lang="fr-FR" sz="1200" i="1" dirty="0"/>
              <a:t> </a:t>
            </a:r>
            <a:r>
              <a:rPr lang="fr-FR" sz="1200" i="1" dirty="0" err="1"/>
              <a:t>otosclerosis</a:t>
            </a:r>
            <a:r>
              <a:rPr lang="fr-FR" sz="1200" i="1" dirty="0"/>
              <a:t> of the incus in a </a:t>
            </a:r>
            <a:r>
              <a:rPr lang="fr-FR" sz="1200" i="1" dirty="0" err="1"/>
              <a:t>Korean</a:t>
            </a:r>
            <a:r>
              <a:rPr lang="fr-FR" sz="1200" i="1" dirty="0"/>
              <a:t> </a:t>
            </a:r>
            <a:r>
              <a:rPr lang="fr-FR" sz="1200" i="1" dirty="0" err="1"/>
              <a:t>woman</a:t>
            </a:r>
            <a:r>
              <a:rPr lang="fr-FR" sz="1200" i="1" dirty="0"/>
              <a:t>. Auris </a:t>
            </a:r>
            <a:r>
              <a:rPr lang="fr-FR" sz="1200" i="1" dirty="0" err="1"/>
              <a:t>Nasus</a:t>
            </a:r>
            <a:r>
              <a:rPr lang="fr-FR" sz="1200" i="1" dirty="0"/>
              <a:t> Larynx. 2011;38(5):654-656. doi:10.1016/j.anl.2010.12.015</a:t>
            </a:r>
            <a:r>
              <a:rPr lang="fr-FR" sz="1200" dirty="0"/>
              <a:t>.</a:t>
            </a:r>
            <a:endParaRPr 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4457A2-7931-30FB-47F7-DC0299D0A789}"/>
              </a:ext>
            </a:extLst>
          </p:cNvPr>
          <p:cNvSpPr txBox="1"/>
          <p:nvPr/>
        </p:nvSpPr>
        <p:spPr>
          <a:xfrm>
            <a:off x="1446579" y="4276878"/>
            <a:ext cx="481992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A 44-year-old Korean woman presented with a 5-year history of slow, progressive hearing loss in her right </a:t>
            </a:r>
            <a:r>
              <a:rPr lang="en-GB" b="1" dirty="0" err="1"/>
              <a:t>ear.A</a:t>
            </a:r>
            <a:r>
              <a:rPr lang="en-GB" b="1" dirty="0"/>
              <a:t>  CT of</a:t>
            </a:r>
            <a:r>
              <a:rPr lang="en-GB" sz="1800" b="1" dirty="0"/>
              <a:t> the temporal bone revealing  lucent lesion of the incus.</a:t>
            </a:r>
            <a:r>
              <a:rPr lang="en-GB" b="1" dirty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14938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E27D7-EDEE-5FC6-5E89-4A0CF273D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6270F-A9D2-A8A3-2DC3-FDBDACFDF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	Kim KW, Jun HS, </a:t>
            </a:r>
            <a:r>
              <a:rPr lang="en-US" dirty="0" err="1"/>
              <a:t>Im</a:t>
            </a:r>
            <a:r>
              <a:rPr lang="en-US" dirty="0"/>
              <a:t> GJ, et al. Isolated otosclerosis of the incus in a Korean woman. Auris Nasus Larynx. 2011;38(5):654-656. doi:10.1016/j.anl.2010.12.015.</a:t>
            </a:r>
          </a:p>
          <a:p>
            <a:r>
              <a:rPr lang="en-US" dirty="0"/>
              <a:t>2.	Escada PA, </a:t>
            </a:r>
            <a:r>
              <a:rPr lang="en-US" dirty="0" err="1"/>
              <a:t>Capucho</a:t>
            </a:r>
            <a:r>
              <a:rPr lang="en-US" dirty="0"/>
              <a:t> C, </a:t>
            </a:r>
            <a:r>
              <a:rPr lang="en-US" dirty="0" err="1"/>
              <a:t>Chorão</a:t>
            </a:r>
            <a:r>
              <a:rPr lang="en-US" dirty="0"/>
              <a:t> M, da Silva JF. Otosclerosis of the incus. </a:t>
            </a:r>
            <a:r>
              <a:rPr lang="en-US" dirty="0" err="1"/>
              <a:t>Otol</a:t>
            </a:r>
            <a:r>
              <a:rPr lang="en-US" dirty="0"/>
              <a:t> </a:t>
            </a:r>
            <a:r>
              <a:rPr lang="en-US" dirty="0" err="1"/>
              <a:t>Neurotol</a:t>
            </a:r>
            <a:r>
              <a:rPr lang="en-US" dirty="0"/>
              <a:t>. 2007;28(3):301-303. doi:10.1097/01.mao.0000265186.37592.78. PMID: 17414034.</a:t>
            </a:r>
          </a:p>
        </p:txBody>
      </p:sp>
    </p:spTree>
    <p:extLst>
      <p:ext uri="{BB962C8B-B14F-4D97-AF65-F5344CB8AC3E}">
        <p14:creationId xmlns:p14="http://schemas.microsoft.com/office/powerpoint/2010/main" val="336368927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97</TotalTime>
  <Words>315</Words>
  <Application>Microsoft Office PowerPoint</Application>
  <PresentationFormat>Widescreen</PresentationFormat>
  <Paragraphs>28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Century Gothic</vt:lpstr>
      <vt:lpstr>Wingdings 3</vt:lpstr>
      <vt:lpstr>Wisp</vt:lpstr>
      <vt:lpstr>Isolated otosclerosis of the incus</vt:lpstr>
      <vt:lpstr>Case synopsis </vt:lpstr>
      <vt:lpstr>PowerPoint Presentation</vt:lpstr>
      <vt:lpstr>Companion cases from the literature 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Isolated otosclerosis of the incus</dc:title>
  <dc:creator>ZEYAD MOQBEL</dc:creator>
  <cp:lastModifiedBy>Abbas Kanjeta</cp:lastModifiedBy>
  <cp:revision>8</cp:revision>
  <dcterms:created xsi:type="dcterms:W3CDTF">2024-12-18T16:55:04Z</dcterms:created>
  <dcterms:modified xsi:type="dcterms:W3CDTF">2025-02-06T07:11:59Z</dcterms:modified>
</cp:coreProperties>
</file>