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6" r:id="rId2"/>
    <p:sldId id="318" r:id="rId3"/>
    <p:sldId id="348" r:id="rId4"/>
    <p:sldId id="349" r:id="rId5"/>
    <p:sldId id="34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0ba63bf2bc4d18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D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303" autoAdjust="0"/>
  </p:normalViewPr>
  <p:slideViewPr>
    <p:cSldViewPr snapToGrid="0">
      <p:cViewPr varScale="1">
        <p:scale>
          <a:sx n="107" d="100"/>
          <a:sy n="107" d="100"/>
        </p:scale>
        <p:origin x="9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4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8C2DE-31A7-4F2A-BE3D-903E28BFAA5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2305C-D037-4D5B-AC7F-189333DA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305C-D037-4D5B-AC7F-189333DA09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5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7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7206-73C4-4742-A92B-B7114C2F9C9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CE35-565D-4B7F-AFA3-707D3502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3347/rID-172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64509" y="523875"/>
            <a:ext cx="10515600" cy="12631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IgG4-related disease (IgG4-RD) </a:t>
            </a:r>
          </a:p>
          <a:p>
            <a:r>
              <a:rPr lang="en-US" dirty="0">
                <a:solidFill>
                  <a:srgbClr val="FFC000"/>
                </a:solidFill>
              </a:rPr>
              <a:t>Orbital apex and skull base involvement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04825" y="2571750"/>
            <a:ext cx="11344275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Prof.Dr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Sherif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Shama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 Radiologist, Sheikh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Jaber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Al-Ahmad Al-Sabah Hospital, Kuwait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Radio-diagnosis, Head and Neck imaging Unit, Department of Radio-diagnosis, Faculty Of medicine, University Of Alexandria, Egypt.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4052" y="254306"/>
            <a:ext cx="11536948" cy="6289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C000"/>
                </a:solidFill>
              </a:rPr>
              <a:t>58 years female patient presented with gradual long-standing left sided </a:t>
            </a:r>
            <a:r>
              <a:rPr lang="en-US" sz="3200" dirty="0" err="1">
                <a:solidFill>
                  <a:srgbClr val="FFC000"/>
                </a:solidFill>
              </a:rPr>
              <a:t>propotosis</a:t>
            </a:r>
            <a:r>
              <a:rPr lang="en-US" sz="3200" dirty="0">
                <a:solidFill>
                  <a:srgbClr val="FFC000"/>
                </a:solidFill>
              </a:rPr>
              <a:t>  with visual disturbance and trigeminal neuralgia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-Her MRI revealed markedly enhancing space occupying lesion targeting the </a:t>
            </a:r>
            <a:r>
              <a:rPr lang="en-US" sz="2400" dirty="0">
                <a:solidFill>
                  <a:srgbClr val="FFFF00"/>
                </a:solidFill>
              </a:rPr>
              <a:t>left orbital apex  surrounding the optic nerve.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-The lesion showed T2 low signal.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-Extension into the </a:t>
            </a:r>
            <a:r>
              <a:rPr lang="en-US" sz="2400" dirty="0">
                <a:solidFill>
                  <a:srgbClr val="FFFF00"/>
                </a:solidFill>
              </a:rPr>
              <a:t>left Meckel’s cave and left cavernous sinus.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err="1">
                <a:solidFill>
                  <a:srgbClr val="FFFF00"/>
                </a:solidFill>
              </a:rPr>
              <a:t>Peri</a:t>
            </a:r>
            <a:r>
              <a:rPr lang="en-US" sz="2400" dirty="0">
                <a:solidFill>
                  <a:srgbClr val="FFFF00"/>
                </a:solidFill>
              </a:rPr>
              <a:t>-neural spread along mandibular division of the trigeminal nerve (V3) </a:t>
            </a:r>
            <a:r>
              <a:rPr lang="en-US" sz="2400" dirty="0">
                <a:solidFill>
                  <a:schemeClr val="bg1"/>
                </a:solidFill>
              </a:rPr>
              <a:t>reaching the masticator space.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-Extension to the </a:t>
            </a:r>
            <a:r>
              <a:rPr lang="en-US" sz="2400" dirty="0">
                <a:solidFill>
                  <a:srgbClr val="FFFF00"/>
                </a:solidFill>
              </a:rPr>
              <a:t>left </a:t>
            </a:r>
            <a:r>
              <a:rPr lang="en-US" sz="2400" dirty="0" err="1">
                <a:solidFill>
                  <a:srgbClr val="FFFF00"/>
                </a:solidFill>
              </a:rPr>
              <a:t>pterygo</a:t>
            </a:r>
            <a:r>
              <a:rPr lang="en-US" sz="2400" dirty="0">
                <a:solidFill>
                  <a:srgbClr val="FFFF00"/>
                </a:solidFill>
              </a:rPr>
              <a:t>-palatine fossa and along the left infra-orbital nerve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rgbClr val="FFFF00"/>
                </a:solidFill>
              </a:rPr>
              <a:t>The extra-ocular muscles </a:t>
            </a:r>
            <a:r>
              <a:rPr lang="en-US" sz="2400" dirty="0">
                <a:solidFill>
                  <a:schemeClr val="bg1"/>
                </a:solidFill>
              </a:rPr>
              <a:t>were thickened and hyper-enhancing 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-Serum IgG4 level was elevated (&gt;135 mg/</a:t>
            </a:r>
            <a:r>
              <a:rPr lang="en-US" sz="2400" dirty="0" err="1">
                <a:solidFill>
                  <a:schemeClr val="bg1"/>
                </a:solidFill>
              </a:rPr>
              <a:t>dL</a:t>
            </a:r>
            <a:r>
              <a:rPr lang="en-US" sz="2400" dirty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-Due to high risk biopsy, systemic glucocorticoids were started and the patient improved clinically and on follow-up laboratory and radiological investigations. </a:t>
            </a:r>
          </a:p>
        </p:txBody>
      </p:sp>
    </p:spTree>
    <p:extLst>
      <p:ext uri="{BB962C8B-B14F-4D97-AF65-F5344CB8AC3E}">
        <p14:creationId xmlns:p14="http://schemas.microsoft.com/office/powerpoint/2010/main" val="18649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93" y="3263307"/>
            <a:ext cx="5032302" cy="3571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55" y="144622"/>
            <a:ext cx="5150187" cy="3039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03" y="3433911"/>
            <a:ext cx="6746208" cy="3166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00"/>
                </a:solidFill>
              </a:rPr>
              <a:t>-Markedly enhancing SOL targeting the left orbital apex,  surrounding the optic nerve (arrow in A, axial T1 fat sat +C).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FF00"/>
                </a:solidFill>
              </a:rPr>
              <a:t>-The lesion is showing T2 low signal (arrow in B, axial T2 WI)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FF00"/>
                </a:solidFill>
              </a:rPr>
              <a:t>-It is reaching the left </a:t>
            </a:r>
            <a:r>
              <a:rPr lang="en-US" sz="2200" dirty="0" err="1">
                <a:solidFill>
                  <a:srgbClr val="FFFF00"/>
                </a:solidFill>
              </a:rPr>
              <a:t>pterygo</a:t>
            </a:r>
            <a:r>
              <a:rPr lang="en-US" sz="2200" dirty="0">
                <a:solidFill>
                  <a:srgbClr val="FFFF00"/>
                </a:solidFill>
              </a:rPr>
              <a:t>-palatine fossa (arrow in C, axial T1 fat sat +C). 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FF00"/>
                </a:solidFill>
              </a:rPr>
              <a:t>-The extra-ocular muscles are thickened and hyper-enhancing (arrow in D axial T1 fat sat +C).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" y="41827"/>
            <a:ext cx="4346402" cy="313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600" y="42268"/>
            <a:ext cx="4233495" cy="34345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495" y="16452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6870" y="16935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2486" y="6198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825636" y="1875843"/>
            <a:ext cx="298246" cy="349258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862653" y="2279363"/>
            <a:ext cx="298246" cy="290577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99468" y="5005037"/>
            <a:ext cx="288322" cy="295976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579304" y="2084237"/>
            <a:ext cx="19051" cy="390253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45379" y="343413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0734704" y="4988372"/>
            <a:ext cx="342871" cy="329307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42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40" y="4375989"/>
            <a:ext cx="11068050" cy="1966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lesion is implicating the left Meckel’s cave ( arrow in E, Coronal T2WI).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err="1">
                <a:solidFill>
                  <a:srgbClr val="FFFF00"/>
                </a:solidFill>
              </a:rPr>
              <a:t>Peri</a:t>
            </a:r>
            <a:r>
              <a:rPr lang="en-US" dirty="0">
                <a:solidFill>
                  <a:srgbClr val="FFFF00"/>
                </a:solidFill>
              </a:rPr>
              <a:t>-neural Extension along the left V3  down to masticator space (arrow in F, coronal T1 fat sat +C). 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G, coronal T1 fat sat +C showed hyper-enhancement of the extra-ocular muscle and enhancing left infra-orbital nerve (arrow).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6" y="15242"/>
            <a:ext cx="4095750" cy="4099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49" y="72209"/>
            <a:ext cx="4031171" cy="4115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092" y="14064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9842" y="14064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279" y="-114300"/>
            <a:ext cx="4309721" cy="430166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641733" y="2447925"/>
            <a:ext cx="289008" cy="56568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733022" y="3009318"/>
            <a:ext cx="544356" cy="133932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948810" y="2592487"/>
            <a:ext cx="44336" cy="359681"/>
          </a:xfrm>
          <a:prstGeom prst="straightConnector1">
            <a:avLst/>
          </a:prstGeom>
          <a:ln w="34925">
            <a:solidFill>
              <a:srgbClr val="FFC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14473" y="14064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286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5829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1263650"/>
            <a:ext cx="11477625" cy="2755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Horger</a:t>
            </a:r>
            <a:r>
              <a:rPr lang="en-US" dirty="0">
                <a:solidFill>
                  <a:schemeClr val="bg1"/>
                </a:solidFill>
              </a:rPr>
              <a:t> M, </a:t>
            </a:r>
            <a:r>
              <a:rPr lang="en-US" dirty="0" err="1">
                <a:solidFill>
                  <a:schemeClr val="bg1"/>
                </a:solidFill>
              </a:rPr>
              <a:t>Lamprecht</a:t>
            </a:r>
            <a:r>
              <a:rPr lang="en-US" dirty="0">
                <a:solidFill>
                  <a:schemeClr val="bg1"/>
                </a:solidFill>
              </a:rPr>
              <a:t> HG, Bares R, et al. Systemic IgG4-Related </a:t>
            </a:r>
            <a:r>
              <a:rPr lang="en-US" dirty="0" err="1">
                <a:solidFill>
                  <a:schemeClr val="bg1"/>
                </a:solidFill>
              </a:rPr>
              <a:t>Sclerosing</a:t>
            </a:r>
            <a:r>
              <a:rPr lang="en-US" dirty="0">
                <a:solidFill>
                  <a:schemeClr val="bg1"/>
                </a:solidFill>
              </a:rPr>
              <a:t> Disease: Spectrum of Imaging Findings and Differential Diagnosis. </a:t>
            </a:r>
            <a:r>
              <a:rPr lang="en-US" i="1" dirty="0">
                <a:solidFill>
                  <a:schemeClr val="bg1"/>
                </a:solidFill>
              </a:rPr>
              <a:t>American Journal of </a:t>
            </a:r>
            <a:r>
              <a:rPr lang="en-US" i="1" dirty="0" err="1">
                <a:solidFill>
                  <a:schemeClr val="bg1"/>
                </a:solidFill>
              </a:rPr>
              <a:t>Roentgenology</a:t>
            </a:r>
            <a:r>
              <a:rPr lang="en-US" dirty="0">
                <a:solidFill>
                  <a:schemeClr val="bg1"/>
                </a:solidFill>
              </a:rPr>
              <a:t>. 2012;199(3):W276-W282. </a:t>
            </a:r>
            <a:r>
              <a:rPr lang="en-US" dirty="0" err="1">
                <a:solidFill>
                  <a:schemeClr val="bg1"/>
                </a:solidFill>
              </a:rPr>
              <a:t>doi:https</a:t>
            </a:r>
            <a:r>
              <a:rPr lang="en-US" dirty="0">
                <a:solidFill>
                  <a:schemeClr val="bg1"/>
                </a:solidFill>
              </a:rPr>
              <a:t>://doi.org/10.2214/ajr.11.8321.</a:t>
            </a:r>
          </a:p>
          <a:p>
            <a:r>
              <a:rPr lang="en-US" dirty="0" err="1">
                <a:solidFill>
                  <a:schemeClr val="bg1"/>
                </a:solidFill>
              </a:rPr>
              <a:t>Kamisawa</a:t>
            </a:r>
            <a:r>
              <a:rPr lang="en-US" dirty="0">
                <a:solidFill>
                  <a:schemeClr val="bg1"/>
                </a:solidFill>
              </a:rPr>
              <a:t> T, Okamoto A. IgG4-related </a:t>
            </a:r>
            <a:r>
              <a:rPr lang="en-US" dirty="0" err="1">
                <a:solidFill>
                  <a:schemeClr val="bg1"/>
                </a:solidFill>
              </a:rPr>
              <a:t>sclerosing</a:t>
            </a:r>
            <a:r>
              <a:rPr lang="en-US" dirty="0">
                <a:solidFill>
                  <a:schemeClr val="bg1"/>
                </a:solidFill>
              </a:rPr>
              <a:t> disease. </a:t>
            </a:r>
            <a:r>
              <a:rPr lang="en-US" i="1" dirty="0">
                <a:solidFill>
                  <a:schemeClr val="bg1"/>
                </a:solidFill>
              </a:rPr>
              <a:t>World Journal of Gastroenterology</a:t>
            </a:r>
            <a:r>
              <a:rPr lang="en-US" dirty="0">
                <a:solidFill>
                  <a:schemeClr val="bg1"/>
                </a:solidFill>
              </a:rPr>
              <a:t>. 2008;14(25):3948. </a:t>
            </a:r>
            <a:r>
              <a:rPr lang="en-US" dirty="0" err="1">
                <a:solidFill>
                  <a:schemeClr val="bg1"/>
                </a:solidFill>
              </a:rPr>
              <a:t>doi:https</a:t>
            </a:r>
            <a:r>
              <a:rPr lang="en-US" dirty="0">
                <a:solidFill>
                  <a:schemeClr val="bg1"/>
                </a:solidFill>
              </a:rPr>
              <a:t>://doi.org/10.3748/wjg.14.3948.</a:t>
            </a:r>
          </a:p>
          <a:p>
            <a:r>
              <a:rPr lang="en-US" dirty="0" err="1">
                <a:solidFill>
                  <a:schemeClr val="bg1"/>
                </a:solidFill>
              </a:rPr>
              <a:t>Weerakkody</a:t>
            </a:r>
            <a:r>
              <a:rPr lang="en-US" dirty="0">
                <a:solidFill>
                  <a:schemeClr val="bg1"/>
                </a:solidFill>
              </a:rPr>
              <a:t> Y, Jones J, Schultz K, et al. IgG4-related disease. Reference article, Radiopaedia.org (Accessed on 04 Jan 2025)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https://doi.org/10.53347/rID-17290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Koch BL, </a:t>
            </a:r>
            <a:r>
              <a:rPr lang="en-US" dirty="0" err="1">
                <a:solidFill>
                  <a:schemeClr val="bg1"/>
                </a:solidFill>
              </a:rPr>
              <a:t>Surjith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Vattoth</a:t>
            </a:r>
            <a:r>
              <a:rPr lang="en-US" dirty="0">
                <a:solidFill>
                  <a:schemeClr val="bg1"/>
                </a:solidFill>
              </a:rPr>
              <a:t>, Chapman PR. </a:t>
            </a:r>
            <a:r>
              <a:rPr lang="en-US" i="1" dirty="0">
                <a:solidFill>
                  <a:schemeClr val="bg1"/>
                </a:solidFill>
              </a:rPr>
              <a:t>Diagnostic Imaging: Head and Neck - E-Book</a:t>
            </a:r>
            <a:r>
              <a:rPr lang="en-US" dirty="0">
                <a:solidFill>
                  <a:schemeClr val="bg1"/>
                </a:solidFill>
              </a:rPr>
              <a:t>. Elsevier Health Sciences; 2021.</a:t>
            </a:r>
          </a:p>
        </p:txBody>
      </p:sp>
    </p:spTree>
    <p:extLst>
      <p:ext uri="{BB962C8B-B14F-4D97-AF65-F5344CB8AC3E}">
        <p14:creationId xmlns:p14="http://schemas.microsoft.com/office/powerpoint/2010/main" val="46122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363</Words>
  <Application>Microsoft Office PowerPoint</Application>
  <PresentationFormat>Widescreen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Abbas Kanjeta</cp:lastModifiedBy>
  <cp:revision>487</cp:revision>
  <dcterms:created xsi:type="dcterms:W3CDTF">2022-05-06T09:30:35Z</dcterms:created>
  <dcterms:modified xsi:type="dcterms:W3CDTF">2025-02-06T07:07:23Z</dcterms:modified>
</cp:coreProperties>
</file>